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62" r:id="rId4"/>
    <p:sldId id="261"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4660"/>
  </p:normalViewPr>
  <p:slideViewPr>
    <p:cSldViewPr snapToGrid="0">
      <p:cViewPr varScale="1">
        <p:scale>
          <a:sx n="97" d="100"/>
          <a:sy n="97" d="100"/>
        </p:scale>
        <p:origin x="440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8ED4459-DF08-4615-A4DF-B77909584C88}" type="datetimeFigureOut">
              <a:rPr kumimoji="1" lang="ja-JP" altLang="en-US" smtClean="0"/>
              <a:t>2025/1/19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60467E-CD19-428F-A079-02640DC4FBD6}" type="slidenum">
              <a:rPr kumimoji="1" lang="ja-JP" altLang="en-US" smtClean="0"/>
              <a:t>‹#›</a:t>
            </a:fld>
            <a:endParaRPr kumimoji="1" lang="ja-JP" altLang="en-US"/>
          </a:p>
        </p:txBody>
      </p:sp>
    </p:spTree>
    <p:extLst>
      <p:ext uri="{BB962C8B-B14F-4D97-AF65-F5344CB8AC3E}">
        <p14:creationId xmlns:p14="http://schemas.microsoft.com/office/powerpoint/2010/main" val="1258286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ED4459-DF08-4615-A4DF-B77909584C88}" type="datetimeFigureOut">
              <a:rPr kumimoji="1" lang="ja-JP" altLang="en-US" smtClean="0"/>
              <a:t>2025/1/19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60467E-CD19-428F-A079-02640DC4FBD6}" type="slidenum">
              <a:rPr kumimoji="1" lang="ja-JP" altLang="en-US" smtClean="0"/>
              <a:t>‹#›</a:t>
            </a:fld>
            <a:endParaRPr kumimoji="1" lang="ja-JP" altLang="en-US"/>
          </a:p>
        </p:txBody>
      </p:sp>
    </p:spTree>
    <p:extLst>
      <p:ext uri="{BB962C8B-B14F-4D97-AF65-F5344CB8AC3E}">
        <p14:creationId xmlns:p14="http://schemas.microsoft.com/office/powerpoint/2010/main" val="2953045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ED4459-DF08-4615-A4DF-B77909584C88}" type="datetimeFigureOut">
              <a:rPr kumimoji="1" lang="ja-JP" altLang="en-US" smtClean="0"/>
              <a:t>2025/1/19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60467E-CD19-428F-A079-02640DC4FBD6}" type="slidenum">
              <a:rPr kumimoji="1" lang="ja-JP" altLang="en-US" smtClean="0"/>
              <a:t>‹#›</a:t>
            </a:fld>
            <a:endParaRPr kumimoji="1" lang="ja-JP" altLang="en-US"/>
          </a:p>
        </p:txBody>
      </p:sp>
    </p:spTree>
    <p:extLst>
      <p:ext uri="{BB962C8B-B14F-4D97-AF65-F5344CB8AC3E}">
        <p14:creationId xmlns:p14="http://schemas.microsoft.com/office/powerpoint/2010/main" val="2478093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ED4459-DF08-4615-A4DF-B77909584C88}" type="datetimeFigureOut">
              <a:rPr kumimoji="1" lang="ja-JP" altLang="en-US" smtClean="0"/>
              <a:t>2025/1/19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60467E-CD19-428F-A079-02640DC4FBD6}" type="slidenum">
              <a:rPr kumimoji="1" lang="ja-JP" altLang="en-US" smtClean="0"/>
              <a:t>‹#›</a:t>
            </a:fld>
            <a:endParaRPr kumimoji="1" lang="ja-JP" altLang="en-US"/>
          </a:p>
        </p:txBody>
      </p:sp>
    </p:spTree>
    <p:extLst>
      <p:ext uri="{BB962C8B-B14F-4D97-AF65-F5344CB8AC3E}">
        <p14:creationId xmlns:p14="http://schemas.microsoft.com/office/powerpoint/2010/main" val="213245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8ED4459-DF08-4615-A4DF-B77909584C88}" type="datetimeFigureOut">
              <a:rPr kumimoji="1" lang="ja-JP" altLang="en-US" smtClean="0"/>
              <a:t>2025/1/19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60467E-CD19-428F-A079-02640DC4FBD6}" type="slidenum">
              <a:rPr kumimoji="1" lang="ja-JP" altLang="en-US" smtClean="0"/>
              <a:t>‹#›</a:t>
            </a:fld>
            <a:endParaRPr kumimoji="1" lang="ja-JP" altLang="en-US"/>
          </a:p>
        </p:txBody>
      </p:sp>
    </p:spTree>
    <p:extLst>
      <p:ext uri="{BB962C8B-B14F-4D97-AF65-F5344CB8AC3E}">
        <p14:creationId xmlns:p14="http://schemas.microsoft.com/office/powerpoint/2010/main" val="1906373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8ED4459-DF08-4615-A4DF-B77909584C88}" type="datetimeFigureOut">
              <a:rPr kumimoji="1" lang="ja-JP" altLang="en-US" smtClean="0"/>
              <a:t>2025/1/19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60467E-CD19-428F-A079-02640DC4FBD6}" type="slidenum">
              <a:rPr kumimoji="1" lang="ja-JP" altLang="en-US" smtClean="0"/>
              <a:t>‹#›</a:t>
            </a:fld>
            <a:endParaRPr kumimoji="1" lang="ja-JP" altLang="en-US"/>
          </a:p>
        </p:txBody>
      </p:sp>
    </p:spTree>
    <p:extLst>
      <p:ext uri="{BB962C8B-B14F-4D97-AF65-F5344CB8AC3E}">
        <p14:creationId xmlns:p14="http://schemas.microsoft.com/office/powerpoint/2010/main" val="446956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8ED4459-DF08-4615-A4DF-B77909584C88}" type="datetimeFigureOut">
              <a:rPr kumimoji="1" lang="ja-JP" altLang="en-US" smtClean="0"/>
              <a:t>2025/1/19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A60467E-CD19-428F-A079-02640DC4FBD6}" type="slidenum">
              <a:rPr kumimoji="1" lang="ja-JP" altLang="en-US" smtClean="0"/>
              <a:t>‹#›</a:t>
            </a:fld>
            <a:endParaRPr kumimoji="1" lang="ja-JP" altLang="en-US"/>
          </a:p>
        </p:txBody>
      </p:sp>
    </p:spTree>
    <p:extLst>
      <p:ext uri="{BB962C8B-B14F-4D97-AF65-F5344CB8AC3E}">
        <p14:creationId xmlns:p14="http://schemas.microsoft.com/office/powerpoint/2010/main" val="1077438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8ED4459-DF08-4615-A4DF-B77909584C88}" type="datetimeFigureOut">
              <a:rPr kumimoji="1" lang="ja-JP" altLang="en-US" smtClean="0"/>
              <a:t>2025/1/19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A60467E-CD19-428F-A079-02640DC4FBD6}" type="slidenum">
              <a:rPr kumimoji="1" lang="ja-JP" altLang="en-US" smtClean="0"/>
              <a:t>‹#›</a:t>
            </a:fld>
            <a:endParaRPr kumimoji="1" lang="ja-JP" altLang="en-US"/>
          </a:p>
        </p:txBody>
      </p:sp>
    </p:spTree>
    <p:extLst>
      <p:ext uri="{BB962C8B-B14F-4D97-AF65-F5344CB8AC3E}">
        <p14:creationId xmlns:p14="http://schemas.microsoft.com/office/powerpoint/2010/main" val="2004012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ED4459-DF08-4615-A4DF-B77909584C88}" type="datetimeFigureOut">
              <a:rPr kumimoji="1" lang="ja-JP" altLang="en-US" smtClean="0"/>
              <a:t>2025/1/19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A60467E-CD19-428F-A079-02640DC4FBD6}" type="slidenum">
              <a:rPr kumimoji="1" lang="ja-JP" altLang="en-US" smtClean="0"/>
              <a:t>‹#›</a:t>
            </a:fld>
            <a:endParaRPr kumimoji="1" lang="ja-JP" altLang="en-US"/>
          </a:p>
        </p:txBody>
      </p:sp>
    </p:spTree>
    <p:extLst>
      <p:ext uri="{BB962C8B-B14F-4D97-AF65-F5344CB8AC3E}">
        <p14:creationId xmlns:p14="http://schemas.microsoft.com/office/powerpoint/2010/main" val="571783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ED4459-DF08-4615-A4DF-B77909584C88}" type="datetimeFigureOut">
              <a:rPr kumimoji="1" lang="ja-JP" altLang="en-US" smtClean="0"/>
              <a:t>2025/1/19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60467E-CD19-428F-A079-02640DC4FBD6}" type="slidenum">
              <a:rPr kumimoji="1" lang="ja-JP" altLang="en-US" smtClean="0"/>
              <a:t>‹#›</a:t>
            </a:fld>
            <a:endParaRPr kumimoji="1" lang="ja-JP" altLang="en-US"/>
          </a:p>
        </p:txBody>
      </p:sp>
    </p:spTree>
    <p:extLst>
      <p:ext uri="{BB962C8B-B14F-4D97-AF65-F5344CB8AC3E}">
        <p14:creationId xmlns:p14="http://schemas.microsoft.com/office/powerpoint/2010/main" val="2827963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ED4459-DF08-4615-A4DF-B77909584C88}" type="datetimeFigureOut">
              <a:rPr kumimoji="1" lang="ja-JP" altLang="en-US" smtClean="0"/>
              <a:t>2025/1/19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60467E-CD19-428F-A079-02640DC4FBD6}" type="slidenum">
              <a:rPr kumimoji="1" lang="ja-JP" altLang="en-US" smtClean="0"/>
              <a:t>‹#›</a:t>
            </a:fld>
            <a:endParaRPr kumimoji="1" lang="ja-JP" altLang="en-US"/>
          </a:p>
        </p:txBody>
      </p:sp>
    </p:spTree>
    <p:extLst>
      <p:ext uri="{BB962C8B-B14F-4D97-AF65-F5344CB8AC3E}">
        <p14:creationId xmlns:p14="http://schemas.microsoft.com/office/powerpoint/2010/main" val="2410723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38ED4459-DF08-4615-A4DF-B77909584C88}" type="datetimeFigureOut">
              <a:rPr kumimoji="1" lang="ja-JP" altLang="en-US" smtClean="0"/>
              <a:t>2025/1/19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DA60467E-CD19-428F-A079-02640DC4FBD6}" type="slidenum">
              <a:rPr kumimoji="1" lang="ja-JP" altLang="en-US" smtClean="0"/>
              <a:t>‹#›</a:t>
            </a:fld>
            <a:endParaRPr kumimoji="1" lang="ja-JP" altLang="en-US"/>
          </a:p>
        </p:txBody>
      </p:sp>
    </p:spTree>
    <p:extLst>
      <p:ext uri="{BB962C8B-B14F-4D97-AF65-F5344CB8AC3E}">
        <p14:creationId xmlns:p14="http://schemas.microsoft.com/office/powerpoint/2010/main" val="1517545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E0AB1AF-F490-6D33-30CF-BDD6546AD0D4}"/>
              </a:ext>
            </a:extLst>
          </p:cNvPr>
          <p:cNvSpPr txBox="1"/>
          <p:nvPr/>
        </p:nvSpPr>
        <p:spPr>
          <a:xfrm>
            <a:off x="66751" y="104504"/>
            <a:ext cx="955326" cy="369332"/>
          </a:xfrm>
          <a:prstGeom prst="rect">
            <a:avLst/>
          </a:prstGeom>
          <a:noFill/>
        </p:spPr>
        <p:txBody>
          <a:bodyPr wrap="none" rtlCol="0">
            <a:spAutoFit/>
          </a:bodyPr>
          <a:lstStyle/>
          <a:p>
            <a:r>
              <a:rPr kumimoji="1" lang="en-US" altLang="ja-JP" dirty="0">
                <a:latin typeface="Calibri" panose="020F0502020204030204" pitchFamily="34" charset="0"/>
                <a:ea typeface="Calibri" panose="020F0502020204030204" pitchFamily="34" charset="0"/>
                <a:cs typeface="Calibri" panose="020F0502020204030204" pitchFamily="34" charset="0"/>
              </a:rPr>
              <a:t>Table S1</a:t>
            </a:r>
            <a:endParaRPr kumimoji="1" lang="ja-JP" altLang="en-US" dirty="0">
              <a:latin typeface="Calibri" panose="020F0502020204030204" pitchFamily="34" charset="0"/>
              <a:cs typeface="Calibri" panose="020F0502020204030204" pitchFamily="34" charset="0"/>
            </a:endParaRPr>
          </a:p>
        </p:txBody>
      </p:sp>
      <p:graphicFrame>
        <p:nvGraphicFramePr>
          <p:cNvPr id="6" name="表 5">
            <a:extLst>
              <a:ext uri="{FF2B5EF4-FFF2-40B4-BE49-F238E27FC236}">
                <a16:creationId xmlns:a16="http://schemas.microsoft.com/office/drawing/2014/main" id="{FCB631FB-3035-0B91-2E19-1A3B3EEFECA3}"/>
              </a:ext>
            </a:extLst>
          </p:cNvPr>
          <p:cNvGraphicFramePr>
            <a:graphicFrameLocks noGrp="1"/>
          </p:cNvGraphicFramePr>
          <p:nvPr>
            <p:extLst>
              <p:ext uri="{D42A27DB-BD31-4B8C-83A1-F6EECF244321}">
                <p14:modId xmlns:p14="http://schemas.microsoft.com/office/powerpoint/2010/main" val="2243630140"/>
              </p:ext>
            </p:extLst>
          </p:nvPr>
        </p:nvGraphicFramePr>
        <p:xfrm>
          <a:off x="452437" y="705440"/>
          <a:ext cx="5953125" cy="6964680"/>
        </p:xfrm>
        <a:graphic>
          <a:graphicData uri="http://schemas.openxmlformats.org/drawingml/2006/table">
            <a:tbl>
              <a:tblPr firstRow="1" bandRow="1">
                <a:tableStyleId>{5940675A-B579-460E-94D1-54222C63F5DA}</a:tableStyleId>
              </a:tblPr>
              <a:tblGrid>
                <a:gridCol w="5953125">
                  <a:extLst>
                    <a:ext uri="{9D8B030D-6E8A-4147-A177-3AD203B41FA5}">
                      <a16:colId xmlns:a16="http://schemas.microsoft.com/office/drawing/2014/main" val="3820988002"/>
                    </a:ext>
                  </a:extLst>
                </a:gridCol>
              </a:tblGrid>
              <a:tr h="206414">
                <a:tc>
                  <a:txBody>
                    <a:bodyPr/>
                    <a:lstStyle/>
                    <a:p>
                      <a:r>
                        <a:rPr kumimoji="1" lang="en-US" altLang="ja-JP" sz="1200" b="1" dirty="0">
                          <a:solidFill>
                            <a:schemeClr val="tx1"/>
                          </a:solidFill>
                          <a:latin typeface="Calibri" panose="020F0502020204030204" pitchFamily="34" charset="0"/>
                          <a:cs typeface="Calibri" panose="020F0502020204030204" pitchFamily="34" charset="0"/>
                        </a:rPr>
                        <a:t>Table S1. Inclusion and exclusion criteria.</a:t>
                      </a:r>
                      <a:endParaRPr kumimoji="1" lang="ja-JP" altLang="en-US" sz="1200" b="1"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45589512"/>
                  </a:ext>
                </a:extLst>
              </a:tr>
              <a:tr h="206414">
                <a:tc>
                  <a:txBody>
                    <a:bodyPr/>
                    <a:lstStyle/>
                    <a:p>
                      <a:r>
                        <a:rPr kumimoji="1" lang="en-US" altLang="ja-JP" sz="1200" b="1" dirty="0">
                          <a:solidFill>
                            <a:schemeClr val="tx1"/>
                          </a:solidFill>
                          <a:latin typeface="Calibri" panose="020F0502020204030204" pitchFamily="34" charset="0"/>
                          <a:ea typeface="Calibri" panose="020F0502020204030204" pitchFamily="34" charset="0"/>
                          <a:cs typeface="Calibri" panose="020F0502020204030204" pitchFamily="34" charset="0"/>
                        </a:rPr>
                        <a:t>Inclusion criteria</a:t>
                      </a:r>
                      <a:endParaRPr kumimoji="1" lang="ja-JP" altLang="en-US" sz="1200" b="1"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46460393"/>
                  </a:ext>
                </a:extLst>
              </a:tr>
              <a:tr h="194946">
                <a:tc>
                  <a:txBody>
                    <a:bodyPr/>
                    <a:lstStyle/>
                    <a:p>
                      <a:r>
                        <a:rPr kumimoji="1" lang="en-US" altLang="ja-JP" sz="1100" dirty="0">
                          <a:solidFill>
                            <a:schemeClr val="tx1"/>
                          </a:solidFill>
                          <a:latin typeface="Calibri" panose="020F0502020204030204" pitchFamily="34" charset="0"/>
                          <a:ea typeface="Calibri" panose="020F0502020204030204" pitchFamily="34" charset="0"/>
                          <a:cs typeface="Calibri" panose="020F0502020204030204" pitchFamily="34" charset="0"/>
                        </a:rPr>
                        <a:t>1. Male and female subjects aged ≥ 18 years and ≤ 50 years at the time of obtaining consent.</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4443960"/>
                  </a:ext>
                </a:extLst>
              </a:tr>
              <a:tr h="321088">
                <a:tc>
                  <a:txBody>
                    <a:bodyPr/>
                    <a:lstStyle/>
                    <a:p>
                      <a:r>
                        <a:rPr kumimoji="1" lang="en-US" altLang="ja-JP" sz="1100" dirty="0">
                          <a:solidFill>
                            <a:schemeClr val="tx1"/>
                          </a:solidFill>
                          <a:latin typeface="Calibri" panose="020F0502020204030204" pitchFamily="34" charset="0"/>
                          <a:ea typeface="Calibri" panose="020F0502020204030204" pitchFamily="34" charset="0"/>
                          <a:cs typeface="Calibri" panose="020F0502020204030204" pitchFamily="34" charset="0"/>
                        </a:rPr>
                        <a:t>2. Patients with severe dermal pain induced by thermal sweating stimuli (e.g., bathing), regardless of the presence or absence of cholinergic urticaria and hypohidrosis.</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23561148"/>
                  </a:ext>
                </a:extLst>
              </a:tr>
              <a:tr h="194946">
                <a:tc>
                  <a:txBody>
                    <a:bodyPr/>
                    <a:lstStyle/>
                    <a:p>
                      <a:r>
                        <a:rPr kumimoji="1" lang="en-US" altLang="ja-JP" sz="1100" dirty="0">
                          <a:solidFill>
                            <a:schemeClr val="tx1"/>
                          </a:solidFill>
                          <a:latin typeface="Calibri" panose="020F0502020204030204" pitchFamily="34" charset="0"/>
                          <a:ea typeface="Calibri" panose="020F0502020204030204" pitchFamily="34" charset="0"/>
                          <a:cs typeface="Calibri" panose="020F0502020204030204" pitchFamily="34" charset="0"/>
                        </a:rPr>
                        <a:t>3. Patients who have had symptoms of dermal pain for more than three months.</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46643752"/>
                  </a:ext>
                </a:extLst>
              </a:tr>
              <a:tr h="321088">
                <a:tc>
                  <a:txBody>
                    <a:bodyPr/>
                    <a:lstStyle/>
                    <a:p>
                      <a:r>
                        <a:rPr kumimoji="1" lang="en-US" altLang="ja-JP" sz="1100" dirty="0">
                          <a:solidFill>
                            <a:schemeClr val="tx1"/>
                          </a:solidFill>
                          <a:latin typeface="Calibri" panose="020F0502020204030204" pitchFamily="34" charset="0"/>
                          <a:ea typeface="Calibri" panose="020F0502020204030204" pitchFamily="34" charset="0"/>
                          <a:cs typeface="Calibri" panose="020F0502020204030204" pitchFamily="34" charset="0"/>
                        </a:rPr>
                        <a:t>4. Patients with a dermal pain degree ≥ VAS 60 mm (revised to 40 mm after 21 June 2023) in their daily life during the two weeks before obtaining consent.</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93338928"/>
                  </a:ext>
                </a:extLst>
              </a:tr>
              <a:tr h="699512">
                <a:tc>
                  <a:txBody>
                    <a:bodyPr/>
                    <a:lstStyle/>
                    <a:p>
                      <a:r>
                        <a:rPr kumimoji="1" lang="en-US" altLang="ja-JP" sz="1100" dirty="0">
                          <a:solidFill>
                            <a:schemeClr val="tx1"/>
                          </a:solidFill>
                          <a:latin typeface="Calibri" panose="020F0502020204030204" pitchFamily="34" charset="0"/>
                          <a:ea typeface="Calibri" panose="020F0502020204030204" pitchFamily="34" charset="0"/>
                          <a:cs typeface="Calibri" panose="020F0502020204030204" pitchFamily="34" charset="0"/>
                        </a:rPr>
                        <a:t>5. Patients who have not changed drugs* that may alleviate symptoms during the two weeks before obtaining consent and have no plans to change drugs until the end of this study (including injections, oral medications, and topical medications). The asterisk refers to antihistamines, H2 receptor antagonists, leukotriene receptor antagonists, antipyretic analgesics, narcotics, antipsychotics, and drugs acting on the central and peripheral nervous systems.</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61883376"/>
                  </a:ext>
                </a:extLst>
              </a:tr>
              <a:tr h="194946">
                <a:tc>
                  <a:txBody>
                    <a:bodyPr/>
                    <a:lstStyle/>
                    <a:p>
                      <a:r>
                        <a:rPr kumimoji="1" lang="en-US" altLang="ja-JP" sz="1100" dirty="0">
                          <a:solidFill>
                            <a:schemeClr val="tx1"/>
                          </a:solidFill>
                          <a:latin typeface="Calibri" panose="020F0502020204030204" pitchFamily="34" charset="0"/>
                          <a:ea typeface="Calibri" panose="020F0502020204030204" pitchFamily="34" charset="0"/>
                          <a:cs typeface="Calibri" panose="020F0502020204030204" pitchFamily="34" charset="0"/>
                        </a:rPr>
                        <a:t>6. Patients whose consent for participation in this study can be obtained in writing.</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45074372"/>
                  </a:ext>
                </a:extLst>
              </a:tr>
              <a:tr h="206414">
                <a:tc>
                  <a:txBody>
                    <a:bodyPr/>
                    <a:lstStyle/>
                    <a:p>
                      <a:r>
                        <a:rPr kumimoji="1" lang="en-US" altLang="ja-JP" sz="1200" b="1" dirty="0">
                          <a:solidFill>
                            <a:schemeClr val="tx1"/>
                          </a:solidFill>
                          <a:latin typeface="Calibri" panose="020F0502020204030204" pitchFamily="34" charset="0"/>
                          <a:cs typeface="Calibri" panose="020F0502020204030204" pitchFamily="34" charset="0"/>
                        </a:rPr>
                        <a:t>Exclusion criteria</a:t>
                      </a:r>
                      <a:endParaRPr kumimoji="1" lang="ja-JP" altLang="en-US" sz="1200" b="1"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50095813"/>
                  </a:ext>
                </a:extLst>
              </a:tr>
              <a:tr h="194946">
                <a:tc>
                  <a:txBody>
                    <a:bodyPr/>
                    <a:lstStyle/>
                    <a:p>
                      <a:r>
                        <a:rPr kumimoji="1" lang="en-US" altLang="ja-JP" sz="1100" dirty="0">
                          <a:solidFill>
                            <a:schemeClr val="tx1"/>
                          </a:solidFill>
                          <a:latin typeface="Calibri" panose="020F0502020204030204" pitchFamily="34" charset="0"/>
                          <a:cs typeface="Calibri" panose="020F0502020204030204" pitchFamily="34" charset="0"/>
                        </a:rPr>
                        <a:t>1. Patients with other causes for dermal pain.</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12320837"/>
                  </a:ext>
                </a:extLst>
              </a:tr>
              <a:tr h="951796">
                <a:tc>
                  <a:txBody>
                    <a:bodyPr/>
                    <a:lstStyle/>
                    <a:p>
                      <a:r>
                        <a:rPr kumimoji="1" lang="en-US" altLang="ja-JP" sz="1100" dirty="0">
                          <a:solidFill>
                            <a:schemeClr val="tx1"/>
                          </a:solidFill>
                          <a:latin typeface="Calibri" panose="020F0502020204030204" pitchFamily="34" charset="0"/>
                          <a:cs typeface="Calibri" panose="020F0502020204030204" pitchFamily="34" charset="0"/>
                        </a:rPr>
                        <a:t>2. Patients with atopic dermatitis, Sjögren syndrome, hypothyroidism, Fabry disease, autonomic nervous system disorders, or drug-induced anhidrosis. To exclude these diseases, SS-A antibodies, SS-B antibodies, FT3, FT4, and TSH will be measured, and subjects with abnormal values will be excluded. In addition, α-galactosidase activity will be measured in patients who experience pain in their hands and feet, not related to temperature elevation, and hypohidrosis that appeared before school age. Genetic testing of α-galactosidase may need to be performed in women. Patients with these abnormalities will be excluded from the study.</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66692675"/>
                  </a:ext>
                </a:extLst>
              </a:tr>
              <a:tr h="194946">
                <a:tc>
                  <a:txBody>
                    <a:bodyPr/>
                    <a:lstStyle/>
                    <a:p>
                      <a:r>
                        <a:rPr kumimoji="1" lang="en-US" altLang="ja-JP" sz="1100" dirty="0">
                          <a:solidFill>
                            <a:schemeClr val="tx1"/>
                          </a:solidFill>
                          <a:latin typeface="Calibri" panose="020F0502020204030204" pitchFamily="34" charset="0"/>
                          <a:cs typeface="Calibri" panose="020F0502020204030204" pitchFamily="34" charset="0"/>
                        </a:rPr>
                        <a:t>3. Patients with a history of allergy to icatibant.</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28094236"/>
                  </a:ext>
                </a:extLst>
              </a:tr>
              <a:tr h="194946">
                <a:tc>
                  <a:txBody>
                    <a:bodyPr/>
                    <a:lstStyle/>
                    <a:p>
                      <a:r>
                        <a:rPr kumimoji="1" lang="en-US" altLang="ja-JP" sz="1100" dirty="0">
                          <a:solidFill>
                            <a:schemeClr val="tx1"/>
                          </a:solidFill>
                          <a:latin typeface="Calibri" panose="020F0502020204030204" pitchFamily="34" charset="0"/>
                          <a:cs typeface="Calibri" panose="020F0502020204030204" pitchFamily="34" charset="0"/>
                        </a:rPr>
                        <a:t>4. Patients who are pregnant or breastfeeding.</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27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95508835"/>
                  </a:ext>
                </a:extLst>
              </a:tr>
              <a:tr h="194946">
                <a:tc>
                  <a:txBody>
                    <a:bodyPr/>
                    <a:lstStyle/>
                    <a:p>
                      <a:r>
                        <a:rPr kumimoji="1" lang="en-US" altLang="ja-JP" sz="1100" dirty="0">
                          <a:solidFill>
                            <a:schemeClr val="tx1"/>
                          </a:solidFill>
                          <a:latin typeface="Calibri" panose="020F0502020204030204" pitchFamily="34" charset="0"/>
                          <a:cs typeface="Calibri" panose="020F0502020204030204" pitchFamily="34" charset="0"/>
                        </a:rPr>
                        <a:t>5. Patients with skin ulceration or sensory disturbance in the lower extremities. </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46375898"/>
                  </a:ext>
                </a:extLst>
              </a:tr>
              <a:tr h="194946">
                <a:tc>
                  <a:txBody>
                    <a:bodyPr/>
                    <a:lstStyle/>
                    <a:p>
                      <a:r>
                        <a:rPr kumimoji="1" lang="en-US" altLang="ja-JP" sz="1100" dirty="0">
                          <a:solidFill>
                            <a:schemeClr val="tx1"/>
                          </a:solidFill>
                          <a:latin typeface="Calibri" panose="020F0502020204030204" pitchFamily="34" charset="0"/>
                          <a:cs typeface="Calibri" panose="020F0502020204030204" pitchFamily="34" charset="0"/>
                        </a:rPr>
                        <a:t>6. Patients taking angiotensin-converting enzyme inhibitors. </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12668060"/>
                  </a:ext>
                </a:extLst>
              </a:tr>
              <a:tr h="194946">
                <a:tc>
                  <a:txBody>
                    <a:bodyPr/>
                    <a:lstStyle/>
                    <a:p>
                      <a:r>
                        <a:rPr kumimoji="1" lang="en-US" altLang="ja-JP" sz="1100" dirty="0">
                          <a:solidFill>
                            <a:schemeClr val="tx1"/>
                          </a:solidFill>
                          <a:latin typeface="Calibri" panose="020F0502020204030204" pitchFamily="34" charset="0"/>
                          <a:cs typeface="Calibri" panose="020F0502020204030204" pitchFamily="34" charset="0"/>
                        </a:rPr>
                        <a:t>7. Patients for whom administration of the study drug is considered medically inappropriate or affects study results by the principal or sub-investigators .</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43959"/>
                  </a:ext>
                </a:extLst>
              </a:tr>
              <a:tr h="194946">
                <a:tc>
                  <a:txBody>
                    <a:bodyPr/>
                    <a:lstStyle/>
                    <a:p>
                      <a:r>
                        <a:rPr kumimoji="1" lang="en-US" altLang="ja-JP" sz="1100" dirty="0">
                          <a:solidFill>
                            <a:schemeClr val="tx1"/>
                          </a:solidFill>
                          <a:latin typeface="Calibri" panose="020F0502020204030204" pitchFamily="34" charset="0"/>
                          <a:cs typeface="Calibri" panose="020F0502020204030204" pitchFamily="34" charset="0"/>
                        </a:rPr>
                        <a:t>VAS, visual analogue scale. Cited and revised by adding missing exclusion criteria (#5-#7) from </a:t>
                      </a:r>
                      <a:r>
                        <a:rPr kumimoji="1" lang="en-US" altLang="ja-JP" sz="1100" dirty="0" err="1">
                          <a:solidFill>
                            <a:schemeClr val="tx1"/>
                          </a:solidFill>
                          <a:latin typeface="Calibri" panose="020F0502020204030204" pitchFamily="34" charset="0"/>
                          <a:cs typeface="Calibri" panose="020F0502020204030204" pitchFamily="34" charset="0"/>
                        </a:rPr>
                        <a:t>Takahagi</a:t>
                      </a:r>
                      <a:r>
                        <a:rPr kumimoji="1" lang="en-US" altLang="ja-JP" sz="1100" dirty="0">
                          <a:solidFill>
                            <a:schemeClr val="tx1"/>
                          </a:solidFill>
                          <a:latin typeface="Calibri" panose="020F0502020204030204" pitchFamily="34" charset="0"/>
                          <a:cs typeface="Calibri" panose="020F0502020204030204" pitchFamily="34" charset="0"/>
                        </a:rPr>
                        <a:t> S, et al. A single-blind, randomized, crossover study on the efficacy of icatibant for sweating-induced dermal pain (icatibant for sweating-induced dermal pain). Medicine 2023; 102.</a:t>
                      </a:r>
                      <a:endParaRPr kumimoji="1" lang="ja-JP" altLang="en-US" sz="1100" dirty="0">
                        <a:solidFill>
                          <a:schemeClr val="tx1"/>
                        </a:solidFill>
                        <a:latin typeface="Calibri" panose="020F0502020204030204" pitchFamily="34" charset="0"/>
                        <a:cs typeface="Calibri" panose="020F0502020204030204" pitchFamily="34" charset="0"/>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9892721"/>
                  </a:ext>
                </a:extLst>
              </a:tr>
            </a:tbl>
          </a:graphicData>
        </a:graphic>
      </p:graphicFrame>
    </p:spTree>
    <p:extLst>
      <p:ext uri="{BB962C8B-B14F-4D97-AF65-F5344CB8AC3E}">
        <p14:creationId xmlns:p14="http://schemas.microsoft.com/office/powerpoint/2010/main" val="1428655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グループ化 46">
            <a:extLst>
              <a:ext uri="{FF2B5EF4-FFF2-40B4-BE49-F238E27FC236}">
                <a16:creationId xmlns:a16="http://schemas.microsoft.com/office/drawing/2014/main" id="{FB074F1D-9ED9-412F-988E-492C80CB7DEA}"/>
              </a:ext>
            </a:extLst>
          </p:cNvPr>
          <p:cNvGrpSpPr/>
          <p:nvPr/>
        </p:nvGrpSpPr>
        <p:grpSpPr>
          <a:xfrm>
            <a:off x="2137236" y="1594434"/>
            <a:ext cx="2583530" cy="468479"/>
            <a:chOff x="163902" y="1090447"/>
            <a:chExt cx="2454314" cy="732523"/>
          </a:xfrm>
        </p:grpSpPr>
        <p:sp>
          <p:nvSpPr>
            <p:cNvPr id="48" name="ひし形 47">
              <a:extLst>
                <a:ext uri="{FF2B5EF4-FFF2-40B4-BE49-F238E27FC236}">
                  <a16:creationId xmlns:a16="http://schemas.microsoft.com/office/drawing/2014/main" id="{9603AE87-B27D-45AF-B277-91C5B6B92467}"/>
                </a:ext>
              </a:extLst>
            </p:cNvPr>
            <p:cNvSpPr/>
            <p:nvPr/>
          </p:nvSpPr>
          <p:spPr>
            <a:xfrm>
              <a:off x="163902" y="1090447"/>
              <a:ext cx="2454314" cy="732523"/>
            </a:xfrm>
            <a:prstGeom prst="diamond">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9" name="テキスト ボックス 48">
              <a:extLst>
                <a:ext uri="{FF2B5EF4-FFF2-40B4-BE49-F238E27FC236}">
                  <a16:creationId xmlns:a16="http://schemas.microsoft.com/office/drawing/2014/main" id="{9F2193FA-3B88-45BC-BAB5-359F266DE22D}"/>
                </a:ext>
              </a:extLst>
            </p:cNvPr>
            <p:cNvSpPr txBox="1"/>
            <p:nvPr/>
          </p:nvSpPr>
          <p:spPr>
            <a:xfrm>
              <a:off x="835472" y="1241425"/>
              <a:ext cx="1129085" cy="345268"/>
            </a:xfrm>
            <a:prstGeom prst="rect">
              <a:avLst/>
            </a:prstGeom>
            <a:noFill/>
          </p:spPr>
          <p:txBody>
            <a:bodyPr wrap="none" rtlCol="0">
              <a:spAutoFit/>
            </a:bodyPr>
            <a:lstStyle/>
            <a:p>
              <a:pPr algn="ctr"/>
              <a:r>
                <a:rPr kumimoji="1" lang="en-US" altLang="ja-JP" sz="1200" dirty="0"/>
                <a:t>Randomization</a:t>
              </a:r>
              <a:endParaRPr kumimoji="1" lang="ja-JP" altLang="en-US" sz="1200" dirty="0"/>
            </a:p>
          </p:txBody>
        </p:sp>
      </p:grpSp>
      <p:sp>
        <p:nvSpPr>
          <p:cNvPr id="2" name="テキスト ボックス 1">
            <a:extLst>
              <a:ext uri="{FF2B5EF4-FFF2-40B4-BE49-F238E27FC236}">
                <a16:creationId xmlns:a16="http://schemas.microsoft.com/office/drawing/2014/main" id="{4506DFCB-0E20-425B-BBD9-A5FBAF2C0C8E}"/>
              </a:ext>
            </a:extLst>
          </p:cNvPr>
          <p:cNvSpPr txBox="1"/>
          <p:nvPr/>
        </p:nvSpPr>
        <p:spPr>
          <a:xfrm>
            <a:off x="783761" y="2075844"/>
            <a:ext cx="1935066" cy="276999"/>
          </a:xfrm>
          <a:prstGeom prst="rect">
            <a:avLst/>
          </a:prstGeom>
          <a:noFill/>
          <a:ln>
            <a:solidFill>
              <a:schemeClr val="tx1"/>
            </a:solidFill>
          </a:ln>
        </p:spPr>
        <p:txBody>
          <a:bodyPr wrap="square" rtlCol="0">
            <a:spAutoFit/>
          </a:bodyPr>
          <a:lstStyle/>
          <a:p>
            <a:pPr algn="ctr"/>
            <a:r>
              <a:rPr kumimoji="1" lang="en-US" altLang="ja-JP" sz="1200" dirty="0"/>
              <a:t>Group A: 5 patients</a:t>
            </a:r>
            <a:endParaRPr kumimoji="1" lang="ja-JP" altLang="en-US" sz="1200" dirty="0"/>
          </a:p>
        </p:txBody>
      </p:sp>
      <p:sp>
        <p:nvSpPr>
          <p:cNvPr id="3" name="テキスト ボックス 2">
            <a:extLst>
              <a:ext uri="{FF2B5EF4-FFF2-40B4-BE49-F238E27FC236}">
                <a16:creationId xmlns:a16="http://schemas.microsoft.com/office/drawing/2014/main" id="{5460E0C7-0CDC-406E-A104-691CD34D2E5F}"/>
              </a:ext>
            </a:extLst>
          </p:cNvPr>
          <p:cNvSpPr txBox="1"/>
          <p:nvPr/>
        </p:nvSpPr>
        <p:spPr>
          <a:xfrm>
            <a:off x="4102425" y="2072843"/>
            <a:ext cx="1935066" cy="276999"/>
          </a:xfrm>
          <a:prstGeom prst="rect">
            <a:avLst/>
          </a:prstGeom>
          <a:noFill/>
          <a:ln>
            <a:solidFill>
              <a:schemeClr val="tx1"/>
            </a:solidFill>
          </a:ln>
        </p:spPr>
        <p:txBody>
          <a:bodyPr wrap="square" rtlCol="0">
            <a:spAutoFit/>
          </a:bodyPr>
          <a:lstStyle/>
          <a:p>
            <a:pPr algn="ctr"/>
            <a:r>
              <a:rPr kumimoji="1" lang="en-US" altLang="ja-JP" sz="1200" dirty="0"/>
              <a:t>Group</a:t>
            </a:r>
            <a:r>
              <a:rPr kumimoji="1" lang="ja-JP" altLang="en-US" sz="1200" dirty="0"/>
              <a:t> </a:t>
            </a:r>
            <a:r>
              <a:rPr kumimoji="1" lang="en-US" altLang="ja-JP" sz="1200" dirty="0"/>
              <a:t>B: 5 patients</a:t>
            </a:r>
          </a:p>
        </p:txBody>
      </p:sp>
      <p:sp>
        <p:nvSpPr>
          <p:cNvPr id="56" name="テキスト ボックス 55">
            <a:extLst>
              <a:ext uri="{FF2B5EF4-FFF2-40B4-BE49-F238E27FC236}">
                <a16:creationId xmlns:a16="http://schemas.microsoft.com/office/drawing/2014/main" id="{182DA398-F788-4527-99BE-571D28979F29}"/>
              </a:ext>
            </a:extLst>
          </p:cNvPr>
          <p:cNvSpPr txBox="1"/>
          <p:nvPr/>
        </p:nvSpPr>
        <p:spPr>
          <a:xfrm>
            <a:off x="662784" y="7870305"/>
            <a:ext cx="5551288" cy="461665"/>
          </a:xfrm>
          <a:prstGeom prst="rect">
            <a:avLst/>
          </a:prstGeom>
          <a:noFill/>
          <a:ln>
            <a:noFill/>
          </a:ln>
        </p:spPr>
        <p:txBody>
          <a:bodyPr wrap="square" rtlCol="0">
            <a:spAutoFit/>
          </a:bodyPr>
          <a:lstStyle/>
          <a:p>
            <a:r>
              <a:rPr kumimoji="1" lang="en-US" altLang="ja-JP" sz="1200" dirty="0"/>
              <a:t>Primary endpoint: change in the VAS score of dermal pain induced by heat stimuli before and after the administration of icatibant or placebo</a:t>
            </a:r>
            <a:endParaRPr lang="en-US" altLang="ja-JP" sz="1200" dirty="0">
              <a:effectLst/>
              <a:ea typeface="游明朝" panose="02020400000000000000" pitchFamily="18" charset="-128"/>
              <a:cs typeface="Times New Roman" panose="02020603050405020304" pitchFamily="18" charset="0"/>
            </a:endParaRPr>
          </a:p>
        </p:txBody>
      </p:sp>
      <p:sp>
        <p:nvSpPr>
          <p:cNvPr id="68" name="テキスト ボックス 67">
            <a:extLst>
              <a:ext uri="{FF2B5EF4-FFF2-40B4-BE49-F238E27FC236}">
                <a16:creationId xmlns:a16="http://schemas.microsoft.com/office/drawing/2014/main" id="{058A0453-AEEA-4BA4-B2D7-BD5490177CDC}"/>
              </a:ext>
            </a:extLst>
          </p:cNvPr>
          <p:cNvSpPr txBox="1"/>
          <p:nvPr/>
        </p:nvSpPr>
        <p:spPr>
          <a:xfrm>
            <a:off x="2626535" y="1147129"/>
            <a:ext cx="1604927" cy="261610"/>
          </a:xfrm>
          <a:prstGeom prst="rect">
            <a:avLst/>
          </a:prstGeom>
          <a:noFill/>
          <a:ln>
            <a:solidFill>
              <a:schemeClr val="tx1"/>
            </a:solidFill>
          </a:ln>
        </p:spPr>
        <p:txBody>
          <a:bodyPr wrap="none" rtlCol="0">
            <a:spAutoFit/>
          </a:bodyPr>
          <a:lstStyle/>
          <a:p>
            <a:r>
              <a:rPr kumimoji="1" lang="en-US" altLang="ja-JP" sz="1100" dirty="0"/>
              <a:t>Enrollment:</a:t>
            </a:r>
            <a:r>
              <a:rPr kumimoji="1" lang="ja-JP" altLang="en-US" sz="1100" dirty="0"/>
              <a:t> </a:t>
            </a:r>
            <a:r>
              <a:rPr kumimoji="1" lang="en-US" altLang="ja-JP" sz="1100" dirty="0"/>
              <a:t>10</a:t>
            </a:r>
            <a:r>
              <a:rPr kumimoji="1" lang="ja-JP" altLang="en-US" sz="1100" dirty="0"/>
              <a:t> </a:t>
            </a:r>
            <a:r>
              <a:rPr kumimoji="1" lang="en-US" altLang="ja-JP" sz="1100" dirty="0"/>
              <a:t>patients</a:t>
            </a:r>
          </a:p>
        </p:txBody>
      </p:sp>
      <p:sp>
        <p:nvSpPr>
          <p:cNvPr id="69" name="テキスト ボックス 68">
            <a:extLst>
              <a:ext uri="{FF2B5EF4-FFF2-40B4-BE49-F238E27FC236}">
                <a16:creationId xmlns:a16="http://schemas.microsoft.com/office/drawing/2014/main" id="{7A9F623E-E8F0-4441-BA4B-37C7278076E2}"/>
              </a:ext>
            </a:extLst>
          </p:cNvPr>
          <p:cNvSpPr txBox="1"/>
          <p:nvPr/>
        </p:nvSpPr>
        <p:spPr>
          <a:xfrm>
            <a:off x="1085336" y="657521"/>
            <a:ext cx="4687327" cy="276999"/>
          </a:xfrm>
          <a:prstGeom prst="rect">
            <a:avLst/>
          </a:prstGeom>
          <a:noFill/>
          <a:ln>
            <a:solidFill>
              <a:schemeClr val="tx1"/>
            </a:solidFill>
          </a:ln>
        </p:spPr>
        <p:txBody>
          <a:bodyPr wrap="square" rtlCol="0">
            <a:spAutoFit/>
          </a:bodyPr>
          <a:lstStyle/>
          <a:p>
            <a:r>
              <a:rPr kumimoji="1" lang="en-US" altLang="ja-JP" sz="1200" dirty="0"/>
              <a:t>Patients with sweating-induced dermal pain for more than 3 months</a:t>
            </a:r>
            <a:endParaRPr kumimoji="1" lang="ja-JP" altLang="en-US" sz="1200" dirty="0"/>
          </a:p>
        </p:txBody>
      </p:sp>
      <p:cxnSp>
        <p:nvCxnSpPr>
          <p:cNvPr id="72" name="直線矢印コネクタ 71">
            <a:extLst>
              <a:ext uri="{FF2B5EF4-FFF2-40B4-BE49-F238E27FC236}">
                <a16:creationId xmlns:a16="http://schemas.microsoft.com/office/drawing/2014/main" id="{4AA02893-AB73-407F-9FCD-5B4CB18ABCA8}"/>
              </a:ext>
            </a:extLst>
          </p:cNvPr>
          <p:cNvCxnSpPr>
            <a:cxnSpLocks/>
            <a:stCxn id="69" idx="2"/>
            <a:endCxn id="68" idx="0"/>
          </p:cNvCxnSpPr>
          <p:nvPr/>
        </p:nvCxnSpPr>
        <p:spPr>
          <a:xfrm flipH="1">
            <a:off x="3428999" y="934520"/>
            <a:ext cx="1" cy="2126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a:extLst>
              <a:ext uri="{FF2B5EF4-FFF2-40B4-BE49-F238E27FC236}">
                <a16:creationId xmlns:a16="http://schemas.microsoft.com/office/drawing/2014/main" id="{AE1378F0-7609-44EA-B456-2390EB3E1212}"/>
              </a:ext>
            </a:extLst>
          </p:cNvPr>
          <p:cNvCxnSpPr>
            <a:cxnSpLocks/>
            <a:stCxn id="68" idx="2"/>
            <a:endCxn id="48" idx="0"/>
          </p:cNvCxnSpPr>
          <p:nvPr/>
        </p:nvCxnSpPr>
        <p:spPr>
          <a:xfrm>
            <a:off x="3428999" y="1408739"/>
            <a:ext cx="2" cy="1856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コネクタ: カギ線 79">
            <a:extLst>
              <a:ext uri="{FF2B5EF4-FFF2-40B4-BE49-F238E27FC236}">
                <a16:creationId xmlns:a16="http://schemas.microsoft.com/office/drawing/2014/main" id="{638984E9-F8D4-4B24-B027-05477BF87E7D}"/>
              </a:ext>
            </a:extLst>
          </p:cNvPr>
          <p:cNvCxnSpPr>
            <a:cxnSpLocks/>
            <a:stCxn id="48" idx="1"/>
            <a:endCxn id="2" idx="0"/>
          </p:cNvCxnSpPr>
          <p:nvPr/>
        </p:nvCxnSpPr>
        <p:spPr>
          <a:xfrm rot="10800000" flipV="1">
            <a:off x="1751294" y="1828674"/>
            <a:ext cx="385942" cy="247170"/>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コネクタ: カギ線 87">
            <a:extLst>
              <a:ext uri="{FF2B5EF4-FFF2-40B4-BE49-F238E27FC236}">
                <a16:creationId xmlns:a16="http://schemas.microsoft.com/office/drawing/2014/main" id="{F431890A-D34F-4C74-95FF-2FF21BE8F648}"/>
              </a:ext>
            </a:extLst>
          </p:cNvPr>
          <p:cNvCxnSpPr>
            <a:cxnSpLocks/>
            <a:stCxn id="48" idx="3"/>
            <a:endCxn id="3" idx="0"/>
          </p:cNvCxnSpPr>
          <p:nvPr/>
        </p:nvCxnSpPr>
        <p:spPr>
          <a:xfrm>
            <a:off x="4720766" y="1828674"/>
            <a:ext cx="349192" cy="244169"/>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2" name="二等辺三角形 101">
            <a:extLst>
              <a:ext uri="{FF2B5EF4-FFF2-40B4-BE49-F238E27FC236}">
                <a16:creationId xmlns:a16="http://schemas.microsoft.com/office/drawing/2014/main" id="{09D41DCF-D253-42DF-80EA-9688773F8116}"/>
              </a:ext>
            </a:extLst>
          </p:cNvPr>
          <p:cNvSpPr/>
          <p:nvPr/>
        </p:nvSpPr>
        <p:spPr>
          <a:xfrm rot="10800000">
            <a:off x="1646078" y="2489422"/>
            <a:ext cx="195975" cy="222628"/>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03" name="二等辺三角形 102">
            <a:extLst>
              <a:ext uri="{FF2B5EF4-FFF2-40B4-BE49-F238E27FC236}">
                <a16:creationId xmlns:a16="http://schemas.microsoft.com/office/drawing/2014/main" id="{60166488-247E-4407-9E53-1F73436E30DE}"/>
              </a:ext>
            </a:extLst>
          </p:cNvPr>
          <p:cNvSpPr/>
          <p:nvPr/>
        </p:nvSpPr>
        <p:spPr>
          <a:xfrm rot="10800000">
            <a:off x="4971970" y="2489422"/>
            <a:ext cx="195975" cy="222628"/>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04" name="二等辺三角形 103">
            <a:extLst>
              <a:ext uri="{FF2B5EF4-FFF2-40B4-BE49-F238E27FC236}">
                <a16:creationId xmlns:a16="http://schemas.microsoft.com/office/drawing/2014/main" id="{F084213C-839A-4633-84BD-1DF3FA36844A}"/>
              </a:ext>
            </a:extLst>
          </p:cNvPr>
          <p:cNvSpPr/>
          <p:nvPr/>
        </p:nvSpPr>
        <p:spPr>
          <a:xfrm rot="10800000">
            <a:off x="1653305" y="5000210"/>
            <a:ext cx="195975" cy="222628"/>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28" name="二等辺三角形 127">
            <a:extLst>
              <a:ext uri="{FF2B5EF4-FFF2-40B4-BE49-F238E27FC236}">
                <a16:creationId xmlns:a16="http://schemas.microsoft.com/office/drawing/2014/main" id="{8F2FDB51-3EFC-47EF-9EA9-C7C3C5088CC0}"/>
              </a:ext>
            </a:extLst>
          </p:cNvPr>
          <p:cNvSpPr/>
          <p:nvPr/>
        </p:nvSpPr>
        <p:spPr>
          <a:xfrm rot="10800000">
            <a:off x="4956550" y="4995706"/>
            <a:ext cx="195975" cy="222628"/>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29" name="二等辺三角形 128">
            <a:extLst>
              <a:ext uri="{FF2B5EF4-FFF2-40B4-BE49-F238E27FC236}">
                <a16:creationId xmlns:a16="http://schemas.microsoft.com/office/drawing/2014/main" id="{8E306767-B303-415D-92CE-B07F382A6938}"/>
              </a:ext>
            </a:extLst>
          </p:cNvPr>
          <p:cNvSpPr/>
          <p:nvPr/>
        </p:nvSpPr>
        <p:spPr>
          <a:xfrm rot="10800000">
            <a:off x="1653306" y="7565662"/>
            <a:ext cx="195975" cy="222628"/>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30" name="二等辺三角形 129">
            <a:extLst>
              <a:ext uri="{FF2B5EF4-FFF2-40B4-BE49-F238E27FC236}">
                <a16:creationId xmlns:a16="http://schemas.microsoft.com/office/drawing/2014/main" id="{0E9B6762-C0CC-40F6-93C7-8908C636C294}"/>
              </a:ext>
            </a:extLst>
          </p:cNvPr>
          <p:cNvSpPr/>
          <p:nvPr/>
        </p:nvSpPr>
        <p:spPr>
          <a:xfrm rot="10800000">
            <a:off x="4971969" y="7558259"/>
            <a:ext cx="195975" cy="222628"/>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40" name="直線コネクタ 39">
            <a:extLst>
              <a:ext uri="{FF2B5EF4-FFF2-40B4-BE49-F238E27FC236}">
                <a16:creationId xmlns:a16="http://schemas.microsoft.com/office/drawing/2014/main" id="{10B57BF1-BAAA-67FA-2E0E-BD7FA904C50A}"/>
              </a:ext>
            </a:extLst>
          </p:cNvPr>
          <p:cNvCxnSpPr/>
          <p:nvPr/>
        </p:nvCxnSpPr>
        <p:spPr>
          <a:xfrm>
            <a:off x="3438428" y="2785063"/>
            <a:ext cx="0" cy="2268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64C58FBC-BBD2-17E8-27EA-F56EDC5A25EC}"/>
              </a:ext>
            </a:extLst>
          </p:cNvPr>
          <p:cNvGrpSpPr/>
          <p:nvPr/>
        </p:nvGrpSpPr>
        <p:grpSpPr>
          <a:xfrm>
            <a:off x="337194" y="2857561"/>
            <a:ext cx="6146862" cy="2010828"/>
            <a:chOff x="357667" y="3734257"/>
            <a:chExt cx="6146862" cy="2010828"/>
          </a:xfrm>
        </p:grpSpPr>
        <p:sp>
          <p:nvSpPr>
            <p:cNvPr id="51" name="テキスト ボックス 50">
              <a:extLst>
                <a:ext uri="{FF2B5EF4-FFF2-40B4-BE49-F238E27FC236}">
                  <a16:creationId xmlns:a16="http://schemas.microsoft.com/office/drawing/2014/main" id="{D3BB3287-E882-446A-9EB8-023365108F73}"/>
                </a:ext>
              </a:extLst>
            </p:cNvPr>
            <p:cNvSpPr txBox="1"/>
            <p:nvPr/>
          </p:nvSpPr>
          <p:spPr>
            <a:xfrm>
              <a:off x="826205" y="4369347"/>
              <a:ext cx="1883665" cy="276999"/>
            </a:xfrm>
            <a:prstGeom prst="rect">
              <a:avLst/>
            </a:prstGeom>
            <a:solidFill>
              <a:schemeClr val="bg1">
                <a:lumMod val="95000"/>
              </a:schemeClr>
            </a:solidFill>
            <a:ln>
              <a:solidFill>
                <a:schemeClr val="tx1"/>
              </a:solidFill>
            </a:ln>
          </p:spPr>
          <p:txBody>
            <a:bodyPr wrap="square" rtlCol="0">
              <a:spAutoFit/>
            </a:bodyPr>
            <a:lstStyle/>
            <a:p>
              <a:pPr algn="ctr"/>
              <a:r>
                <a:rPr kumimoji="1" lang="en-US" altLang="ja-JP" sz="1200" dirty="0" err="1"/>
                <a:t>Icatibant</a:t>
              </a:r>
              <a:r>
                <a:rPr kumimoji="1" lang="en-US" altLang="ja-JP" sz="1200" dirty="0"/>
                <a:t>: 3 mL (30 mg)</a:t>
              </a:r>
              <a:endParaRPr kumimoji="1" lang="ja-JP" altLang="en-US" sz="1200" dirty="0"/>
            </a:p>
          </p:txBody>
        </p:sp>
        <p:sp>
          <p:nvSpPr>
            <p:cNvPr id="58" name="テキスト ボックス 57">
              <a:extLst>
                <a:ext uri="{FF2B5EF4-FFF2-40B4-BE49-F238E27FC236}">
                  <a16:creationId xmlns:a16="http://schemas.microsoft.com/office/drawing/2014/main" id="{9E3DC5BC-E434-4447-B335-8B06D769E3E3}"/>
                </a:ext>
              </a:extLst>
            </p:cNvPr>
            <p:cNvSpPr txBox="1"/>
            <p:nvPr/>
          </p:nvSpPr>
          <p:spPr>
            <a:xfrm>
              <a:off x="357667" y="3734257"/>
              <a:ext cx="2828198" cy="430887"/>
            </a:xfrm>
            <a:prstGeom prst="rect">
              <a:avLst/>
            </a:prstGeom>
            <a:noFill/>
            <a:ln>
              <a:solidFill>
                <a:schemeClr val="tx1"/>
              </a:solidFill>
            </a:ln>
          </p:spPr>
          <p:txBody>
            <a:bodyPr wrap="square" rtlCol="0">
              <a:spAutoFit/>
            </a:bodyPr>
            <a:lstStyle/>
            <a:p>
              <a:r>
                <a:rPr kumimoji="1" lang="en-US" altLang="ja-JP" sz="1100" dirty="0"/>
                <a:t>Baseline assessment: induction of dermal pain by thermal load and VAS assessment</a:t>
              </a:r>
              <a:endParaRPr kumimoji="1" lang="ja-JP" altLang="en-US" sz="1100" dirty="0"/>
            </a:p>
          </p:txBody>
        </p:sp>
        <p:sp>
          <p:nvSpPr>
            <p:cNvPr id="61" name="テキスト ボックス 60">
              <a:extLst>
                <a:ext uri="{FF2B5EF4-FFF2-40B4-BE49-F238E27FC236}">
                  <a16:creationId xmlns:a16="http://schemas.microsoft.com/office/drawing/2014/main" id="{CD803108-3CC9-4A03-B0DB-8690604D5812}"/>
                </a:ext>
              </a:extLst>
            </p:cNvPr>
            <p:cNvSpPr txBox="1"/>
            <p:nvPr/>
          </p:nvSpPr>
          <p:spPr>
            <a:xfrm>
              <a:off x="357667" y="4834808"/>
              <a:ext cx="2828198" cy="430887"/>
            </a:xfrm>
            <a:prstGeom prst="rect">
              <a:avLst/>
            </a:prstGeom>
            <a:noFill/>
            <a:ln>
              <a:solidFill>
                <a:schemeClr val="tx1"/>
              </a:solidFill>
            </a:ln>
          </p:spPr>
          <p:txBody>
            <a:bodyPr wrap="square" rtlCol="0">
              <a:spAutoFit/>
            </a:bodyPr>
            <a:lstStyle/>
            <a:p>
              <a:r>
                <a:rPr kumimoji="1" lang="en-US" altLang="ja-JP" sz="1100" dirty="0"/>
                <a:t>2nd assessment: induction of dermal pain by thermal load and VAS assessment</a:t>
              </a:r>
              <a:endParaRPr kumimoji="1" lang="ja-JP" altLang="en-US" sz="1100" dirty="0"/>
            </a:p>
          </p:txBody>
        </p:sp>
        <p:sp>
          <p:nvSpPr>
            <p:cNvPr id="70" name="テキスト ボックス 69">
              <a:extLst>
                <a:ext uri="{FF2B5EF4-FFF2-40B4-BE49-F238E27FC236}">
                  <a16:creationId xmlns:a16="http://schemas.microsoft.com/office/drawing/2014/main" id="{0306B9AA-B504-482C-B6E1-138414769200}"/>
                </a:ext>
              </a:extLst>
            </p:cNvPr>
            <p:cNvSpPr txBox="1"/>
            <p:nvPr/>
          </p:nvSpPr>
          <p:spPr>
            <a:xfrm>
              <a:off x="1000246" y="5467571"/>
              <a:ext cx="1553952" cy="276999"/>
            </a:xfrm>
            <a:prstGeom prst="rect">
              <a:avLst/>
            </a:prstGeom>
            <a:noFill/>
            <a:ln>
              <a:solidFill>
                <a:schemeClr val="tx1"/>
              </a:solidFill>
            </a:ln>
          </p:spPr>
          <p:txBody>
            <a:bodyPr wrap="none" rtlCol="0">
              <a:spAutoFit/>
            </a:bodyPr>
            <a:lstStyle/>
            <a:p>
              <a:pPr algn="ctr"/>
              <a:r>
                <a:rPr kumimoji="1" lang="en-US" altLang="ja-JP" sz="1200" dirty="0"/>
                <a:t>Efficacy assessment</a:t>
              </a:r>
              <a:endParaRPr kumimoji="1" lang="ja-JP" altLang="en-US" sz="1200" dirty="0"/>
            </a:p>
          </p:txBody>
        </p:sp>
        <p:cxnSp>
          <p:nvCxnSpPr>
            <p:cNvPr id="92" name="直線矢印コネクタ 91">
              <a:extLst>
                <a:ext uri="{FF2B5EF4-FFF2-40B4-BE49-F238E27FC236}">
                  <a16:creationId xmlns:a16="http://schemas.microsoft.com/office/drawing/2014/main" id="{F776E5E3-9860-4547-8179-B2127C031C82}"/>
                </a:ext>
              </a:extLst>
            </p:cNvPr>
            <p:cNvCxnSpPr>
              <a:stCxn id="61" idx="2"/>
              <a:endCxn id="70" idx="0"/>
            </p:cNvCxnSpPr>
            <p:nvPr/>
          </p:nvCxnSpPr>
          <p:spPr>
            <a:xfrm>
              <a:off x="1771766" y="5265695"/>
              <a:ext cx="5456" cy="2018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a:extLst>
                <a:ext uri="{FF2B5EF4-FFF2-40B4-BE49-F238E27FC236}">
                  <a16:creationId xmlns:a16="http://schemas.microsoft.com/office/drawing/2014/main" id="{1E003615-2D17-4770-A835-2B1D5981E9F4}"/>
                </a:ext>
              </a:extLst>
            </p:cNvPr>
            <p:cNvCxnSpPr>
              <a:cxnSpLocks/>
              <a:stCxn id="51" idx="2"/>
              <a:endCxn id="61" idx="0"/>
            </p:cNvCxnSpPr>
            <p:nvPr/>
          </p:nvCxnSpPr>
          <p:spPr>
            <a:xfrm>
              <a:off x="1768038" y="4646346"/>
              <a:ext cx="3728" cy="1884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97">
              <a:extLst>
                <a:ext uri="{FF2B5EF4-FFF2-40B4-BE49-F238E27FC236}">
                  <a16:creationId xmlns:a16="http://schemas.microsoft.com/office/drawing/2014/main" id="{730687A6-B21F-4A7B-91C1-A0EA19E23A4C}"/>
                </a:ext>
              </a:extLst>
            </p:cNvPr>
            <p:cNvCxnSpPr>
              <a:cxnSpLocks/>
              <a:stCxn id="58" idx="2"/>
              <a:endCxn id="51" idx="0"/>
            </p:cNvCxnSpPr>
            <p:nvPr/>
          </p:nvCxnSpPr>
          <p:spPr>
            <a:xfrm flipH="1">
              <a:off x="1768038" y="4165144"/>
              <a:ext cx="3728" cy="2042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4" name="テキスト ボックス 113">
              <a:extLst>
                <a:ext uri="{FF2B5EF4-FFF2-40B4-BE49-F238E27FC236}">
                  <a16:creationId xmlns:a16="http://schemas.microsoft.com/office/drawing/2014/main" id="{5797FBDC-048E-43E4-BF69-429C87B982A6}"/>
                </a:ext>
              </a:extLst>
            </p:cNvPr>
            <p:cNvSpPr txBox="1"/>
            <p:nvPr/>
          </p:nvSpPr>
          <p:spPr>
            <a:xfrm>
              <a:off x="4174298" y="4367535"/>
              <a:ext cx="1832264" cy="276999"/>
            </a:xfrm>
            <a:prstGeom prst="rect">
              <a:avLst/>
            </a:prstGeom>
            <a:solidFill>
              <a:schemeClr val="bg1">
                <a:lumMod val="95000"/>
              </a:schemeClr>
            </a:solidFill>
            <a:ln>
              <a:solidFill>
                <a:schemeClr val="tx1"/>
              </a:solidFill>
            </a:ln>
          </p:spPr>
          <p:txBody>
            <a:bodyPr wrap="square" rtlCol="0">
              <a:spAutoFit/>
            </a:bodyPr>
            <a:lstStyle/>
            <a:p>
              <a:pPr algn="ctr"/>
              <a:r>
                <a:rPr kumimoji="1" lang="en-US" altLang="ja-JP" sz="1200" dirty="0"/>
                <a:t>Placebo: saline 3 mL </a:t>
              </a:r>
              <a:endParaRPr kumimoji="1" lang="ja-JP" altLang="en-US" sz="1200" dirty="0"/>
            </a:p>
          </p:txBody>
        </p:sp>
        <p:sp>
          <p:nvSpPr>
            <p:cNvPr id="115" name="テキスト ボックス 114">
              <a:extLst>
                <a:ext uri="{FF2B5EF4-FFF2-40B4-BE49-F238E27FC236}">
                  <a16:creationId xmlns:a16="http://schemas.microsoft.com/office/drawing/2014/main" id="{A0808C79-B64D-49BB-BA01-1697EBA7206E}"/>
                </a:ext>
              </a:extLst>
            </p:cNvPr>
            <p:cNvSpPr txBox="1"/>
            <p:nvPr/>
          </p:nvSpPr>
          <p:spPr>
            <a:xfrm>
              <a:off x="3668252" y="3734257"/>
              <a:ext cx="2828198" cy="430887"/>
            </a:xfrm>
            <a:prstGeom prst="rect">
              <a:avLst/>
            </a:prstGeom>
            <a:noFill/>
            <a:ln>
              <a:solidFill>
                <a:schemeClr val="tx1"/>
              </a:solidFill>
            </a:ln>
          </p:spPr>
          <p:txBody>
            <a:bodyPr wrap="square" rtlCol="0">
              <a:spAutoFit/>
            </a:bodyPr>
            <a:lstStyle/>
            <a:p>
              <a:r>
                <a:rPr kumimoji="1" lang="en-US" altLang="ja-JP" sz="1100" dirty="0"/>
                <a:t>Baseline assessment: induction of dermal pain by thermal load and VAS assessment</a:t>
              </a:r>
              <a:endParaRPr kumimoji="1" lang="ja-JP" altLang="en-US" sz="1100" dirty="0"/>
            </a:p>
          </p:txBody>
        </p:sp>
        <p:sp>
          <p:nvSpPr>
            <p:cNvPr id="116" name="テキスト ボックス 115">
              <a:extLst>
                <a:ext uri="{FF2B5EF4-FFF2-40B4-BE49-F238E27FC236}">
                  <a16:creationId xmlns:a16="http://schemas.microsoft.com/office/drawing/2014/main" id="{DC062292-8276-4A3A-9E0D-E68BD9B0E9BF}"/>
                </a:ext>
              </a:extLst>
            </p:cNvPr>
            <p:cNvSpPr txBox="1"/>
            <p:nvPr/>
          </p:nvSpPr>
          <p:spPr>
            <a:xfrm>
              <a:off x="3676331" y="4834808"/>
              <a:ext cx="2828198" cy="430887"/>
            </a:xfrm>
            <a:prstGeom prst="rect">
              <a:avLst/>
            </a:prstGeom>
            <a:noFill/>
            <a:ln>
              <a:solidFill>
                <a:schemeClr val="tx1"/>
              </a:solidFill>
            </a:ln>
          </p:spPr>
          <p:txBody>
            <a:bodyPr wrap="square" rtlCol="0">
              <a:spAutoFit/>
            </a:bodyPr>
            <a:lstStyle/>
            <a:p>
              <a:r>
                <a:rPr kumimoji="1" lang="en-US" altLang="ja-JP" sz="1100" dirty="0"/>
                <a:t>2nd assessment: induction of dermal pain by thermal load and VAS assessment</a:t>
              </a:r>
              <a:endParaRPr kumimoji="1" lang="ja-JP" altLang="en-US" sz="1100" dirty="0"/>
            </a:p>
          </p:txBody>
        </p:sp>
        <p:sp>
          <p:nvSpPr>
            <p:cNvPr id="117" name="テキスト ボックス 116">
              <a:extLst>
                <a:ext uri="{FF2B5EF4-FFF2-40B4-BE49-F238E27FC236}">
                  <a16:creationId xmlns:a16="http://schemas.microsoft.com/office/drawing/2014/main" id="{D229389B-B45C-4BDA-B9AC-E828329C934E}"/>
                </a:ext>
              </a:extLst>
            </p:cNvPr>
            <p:cNvSpPr txBox="1"/>
            <p:nvPr/>
          </p:nvSpPr>
          <p:spPr>
            <a:xfrm>
              <a:off x="4313454" y="5468086"/>
              <a:ext cx="1553952" cy="276999"/>
            </a:xfrm>
            <a:prstGeom prst="rect">
              <a:avLst/>
            </a:prstGeom>
            <a:noFill/>
            <a:ln>
              <a:solidFill>
                <a:schemeClr val="tx1"/>
              </a:solidFill>
            </a:ln>
          </p:spPr>
          <p:txBody>
            <a:bodyPr wrap="none" rtlCol="0">
              <a:spAutoFit/>
            </a:bodyPr>
            <a:lstStyle/>
            <a:p>
              <a:pPr algn="ctr"/>
              <a:r>
                <a:rPr kumimoji="1" lang="en-US" altLang="ja-JP" sz="1200" dirty="0"/>
                <a:t>Efficacy assessment</a:t>
              </a:r>
              <a:endParaRPr kumimoji="1" lang="ja-JP" altLang="en-US" sz="1200" dirty="0"/>
            </a:p>
          </p:txBody>
        </p:sp>
        <p:cxnSp>
          <p:nvCxnSpPr>
            <p:cNvPr id="118" name="直線矢印コネクタ 117">
              <a:extLst>
                <a:ext uri="{FF2B5EF4-FFF2-40B4-BE49-F238E27FC236}">
                  <a16:creationId xmlns:a16="http://schemas.microsoft.com/office/drawing/2014/main" id="{F09B669D-FDB9-46CF-970B-B400A46974BA}"/>
                </a:ext>
              </a:extLst>
            </p:cNvPr>
            <p:cNvCxnSpPr>
              <a:stCxn id="116" idx="2"/>
              <a:endCxn id="117" idx="0"/>
            </p:cNvCxnSpPr>
            <p:nvPr/>
          </p:nvCxnSpPr>
          <p:spPr>
            <a:xfrm>
              <a:off x="5090430" y="5265695"/>
              <a:ext cx="0" cy="20239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直線矢印コネクタ 118">
              <a:extLst>
                <a:ext uri="{FF2B5EF4-FFF2-40B4-BE49-F238E27FC236}">
                  <a16:creationId xmlns:a16="http://schemas.microsoft.com/office/drawing/2014/main" id="{15B44BC8-44B6-416C-A9B8-CD00D59944A9}"/>
                </a:ext>
              </a:extLst>
            </p:cNvPr>
            <p:cNvCxnSpPr>
              <a:cxnSpLocks/>
              <a:stCxn id="114" idx="2"/>
              <a:endCxn id="116" idx="0"/>
            </p:cNvCxnSpPr>
            <p:nvPr/>
          </p:nvCxnSpPr>
          <p:spPr>
            <a:xfrm>
              <a:off x="5090430" y="4644534"/>
              <a:ext cx="0" cy="1902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直線矢印コネクタ 119">
              <a:extLst>
                <a:ext uri="{FF2B5EF4-FFF2-40B4-BE49-F238E27FC236}">
                  <a16:creationId xmlns:a16="http://schemas.microsoft.com/office/drawing/2014/main" id="{CD19685C-77B1-4BBD-9EEE-FC41BBC14343}"/>
                </a:ext>
              </a:extLst>
            </p:cNvPr>
            <p:cNvCxnSpPr>
              <a:cxnSpLocks/>
              <a:stCxn id="115" idx="2"/>
              <a:endCxn id="114" idx="0"/>
            </p:cNvCxnSpPr>
            <p:nvPr/>
          </p:nvCxnSpPr>
          <p:spPr>
            <a:xfrm>
              <a:off x="5082351" y="4165144"/>
              <a:ext cx="8079" cy="20239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36C01230-F6B7-838A-4E8D-0B99AA411432}"/>
                </a:ext>
              </a:extLst>
            </p:cNvPr>
            <p:cNvSpPr txBox="1"/>
            <p:nvPr/>
          </p:nvSpPr>
          <p:spPr>
            <a:xfrm>
              <a:off x="3172804" y="4531624"/>
              <a:ext cx="591700" cy="307777"/>
            </a:xfrm>
            <a:prstGeom prst="rect">
              <a:avLst/>
            </a:prstGeom>
            <a:solidFill>
              <a:schemeClr val="bg1"/>
            </a:solidFill>
          </p:spPr>
          <p:txBody>
            <a:bodyPr wrap="none" rtlCol="0">
              <a:spAutoFit/>
            </a:bodyPr>
            <a:lstStyle/>
            <a:p>
              <a:r>
                <a:rPr kumimoji="1" lang="en-US" altLang="ja-JP" sz="1400" dirty="0">
                  <a:latin typeface="Calibri" panose="020F0502020204030204" pitchFamily="34" charset="0"/>
                  <a:ea typeface="Calibri" panose="020F0502020204030204" pitchFamily="34" charset="0"/>
                  <a:cs typeface="Calibri" panose="020F0502020204030204" pitchFamily="34" charset="0"/>
                </a:rPr>
                <a:t>Day 1</a:t>
              </a:r>
              <a:endParaRPr kumimoji="1" lang="ja-JP" altLang="en-US" sz="1400" dirty="0">
                <a:latin typeface="Calibri" panose="020F0502020204030204" pitchFamily="34" charset="0"/>
                <a:cs typeface="Calibri" panose="020F0502020204030204" pitchFamily="34" charset="0"/>
              </a:endParaRPr>
            </a:p>
          </p:txBody>
        </p:sp>
      </p:grpSp>
      <p:grpSp>
        <p:nvGrpSpPr>
          <p:cNvPr id="43" name="グループ化 42">
            <a:extLst>
              <a:ext uri="{FF2B5EF4-FFF2-40B4-BE49-F238E27FC236}">
                <a16:creationId xmlns:a16="http://schemas.microsoft.com/office/drawing/2014/main" id="{D41F93B4-04D2-32F9-8B22-0993781F861A}"/>
              </a:ext>
            </a:extLst>
          </p:cNvPr>
          <p:cNvGrpSpPr/>
          <p:nvPr/>
        </p:nvGrpSpPr>
        <p:grpSpPr>
          <a:xfrm>
            <a:off x="337194" y="5269833"/>
            <a:ext cx="6146862" cy="2268000"/>
            <a:chOff x="357667" y="6335064"/>
            <a:chExt cx="6146862" cy="2268000"/>
          </a:xfrm>
        </p:grpSpPr>
        <p:sp>
          <p:nvSpPr>
            <p:cNvPr id="105" name="テキスト ボックス 104">
              <a:extLst>
                <a:ext uri="{FF2B5EF4-FFF2-40B4-BE49-F238E27FC236}">
                  <a16:creationId xmlns:a16="http://schemas.microsoft.com/office/drawing/2014/main" id="{2AA234F2-970C-403D-AEF4-7A23AAAA90EF}"/>
                </a:ext>
              </a:extLst>
            </p:cNvPr>
            <p:cNvSpPr txBox="1"/>
            <p:nvPr/>
          </p:nvSpPr>
          <p:spPr>
            <a:xfrm>
              <a:off x="855634" y="7104679"/>
              <a:ext cx="1832264" cy="276999"/>
            </a:xfrm>
            <a:prstGeom prst="rect">
              <a:avLst/>
            </a:prstGeom>
            <a:solidFill>
              <a:schemeClr val="bg1">
                <a:lumMod val="95000"/>
              </a:schemeClr>
            </a:solidFill>
            <a:ln>
              <a:solidFill>
                <a:schemeClr val="tx1"/>
              </a:solidFill>
            </a:ln>
          </p:spPr>
          <p:txBody>
            <a:bodyPr wrap="square" rtlCol="0">
              <a:spAutoFit/>
            </a:bodyPr>
            <a:lstStyle/>
            <a:p>
              <a:pPr algn="ctr"/>
              <a:r>
                <a:rPr kumimoji="1" lang="en-US" altLang="ja-JP" sz="1200" dirty="0"/>
                <a:t>Placebo: saline 3 mL </a:t>
              </a:r>
              <a:endParaRPr kumimoji="1" lang="ja-JP" altLang="en-US" sz="1200" dirty="0"/>
            </a:p>
          </p:txBody>
        </p:sp>
        <p:sp>
          <p:nvSpPr>
            <p:cNvPr id="106" name="テキスト ボックス 105">
              <a:extLst>
                <a:ext uri="{FF2B5EF4-FFF2-40B4-BE49-F238E27FC236}">
                  <a16:creationId xmlns:a16="http://schemas.microsoft.com/office/drawing/2014/main" id="{F64B2441-69A8-452E-8B67-B6725A5093FB}"/>
                </a:ext>
              </a:extLst>
            </p:cNvPr>
            <p:cNvSpPr txBox="1"/>
            <p:nvPr/>
          </p:nvSpPr>
          <p:spPr>
            <a:xfrm>
              <a:off x="357667" y="6465801"/>
              <a:ext cx="2828198" cy="430887"/>
            </a:xfrm>
            <a:prstGeom prst="rect">
              <a:avLst/>
            </a:prstGeom>
            <a:noFill/>
            <a:ln>
              <a:solidFill>
                <a:schemeClr val="tx1"/>
              </a:solidFill>
            </a:ln>
          </p:spPr>
          <p:txBody>
            <a:bodyPr wrap="square" rtlCol="0">
              <a:spAutoFit/>
            </a:bodyPr>
            <a:lstStyle/>
            <a:p>
              <a:r>
                <a:rPr kumimoji="1" lang="en-US" altLang="ja-JP" sz="1100" dirty="0"/>
                <a:t>Baseline assessment: induction of dermal pain by thermal load and VAS assessment</a:t>
              </a:r>
              <a:endParaRPr kumimoji="1" lang="ja-JP" altLang="en-US" sz="1100" dirty="0"/>
            </a:p>
          </p:txBody>
        </p:sp>
        <p:sp>
          <p:nvSpPr>
            <p:cNvPr id="107" name="テキスト ボックス 106">
              <a:extLst>
                <a:ext uri="{FF2B5EF4-FFF2-40B4-BE49-F238E27FC236}">
                  <a16:creationId xmlns:a16="http://schemas.microsoft.com/office/drawing/2014/main" id="{7259E41D-FB3E-41FF-B4ED-F1B4FB238FE0}"/>
                </a:ext>
              </a:extLst>
            </p:cNvPr>
            <p:cNvSpPr txBox="1"/>
            <p:nvPr/>
          </p:nvSpPr>
          <p:spPr>
            <a:xfrm>
              <a:off x="357667" y="7594159"/>
              <a:ext cx="2828198" cy="430887"/>
            </a:xfrm>
            <a:prstGeom prst="rect">
              <a:avLst/>
            </a:prstGeom>
            <a:noFill/>
            <a:ln>
              <a:solidFill>
                <a:schemeClr val="tx1"/>
              </a:solidFill>
            </a:ln>
          </p:spPr>
          <p:txBody>
            <a:bodyPr wrap="square" rtlCol="0">
              <a:spAutoFit/>
            </a:bodyPr>
            <a:lstStyle/>
            <a:p>
              <a:r>
                <a:rPr kumimoji="1" lang="en-US" altLang="ja-JP" sz="1100" dirty="0"/>
                <a:t>2nd assessment: induction of dermal pain by thermal load and VAS assessment</a:t>
              </a:r>
              <a:endParaRPr kumimoji="1" lang="ja-JP" altLang="en-US" sz="1100" dirty="0"/>
            </a:p>
          </p:txBody>
        </p:sp>
        <p:sp>
          <p:nvSpPr>
            <p:cNvPr id="108" name="テキスト ボックス 107">
              <a:extLst>
                <a:ext uri="{FF2B5EF4-FFF2-40B4-BE49-F238E27FC236}">
                  <a16:creationId xmlns:a16="http://schemas.microsoft.com/office/drawing/2014/main" id="{230DE12F-66D5-4709-9156-AB8DC1FE43D6}"/>
                </a:ext>
              </a:extLst>
            </p:cNvPr>
            <p:cNvSpPr txBox="1"/>
            <p:nvPr/>
          </p:nvSpPr>
          <p:spPr>
            <a:xfrm>
              <a:off x="1000246" y="8229724"/>
              <a:ext cx="1553952" cy="276999"/>
            </a:xfrm>
            <a:prstGeom prst="rect">
              <a:avLst/>
            </a:prstGeom>
            <a:noFill/>
            <a:ln>
              <a:solidFill>
                <a:schemeClr val="tx1"/>
              </a:solidFill>
            </a:ln>
          </p:spPr>
          <p:txBody>
            <a:bodyPr wrap="none" rtlCol="0">
              <a:spAutoFit/>
            </a:bodyPr>
            <a:lstStyle/>
            <a:p>
              <a:r>
                <a:rPr kumimoji="1" lang="en-US" altLang="ja-JP" sz="1200" dirty="0"/>
                <a:t>Efficacy assessment</a:t>
              </a:r>
              <a:endParaRPr kumimoji="1" lang="ja-JP" altLang="en-US" sz="1200" dirty="0"/>
            </a:p>
          </p:txBody>
        </p:sp>
        <p:cxnSp>
          <p:nvCxnSpPr>
            <p:cNvPr id="109" name="直線矢印コネクタ 108">
              <a:extLst>
                <a:ext uri="{FF2B5EF4-FFF2-40B4-BE49-F238E27FC236}">
                  <a16:creationId xmlns:a16="http://schemas.microsoft.com/office/drawing/2014/main" id="{E98979CB-BCE7-4532-8370-47E5CFAB40A6}"/>
                </a:ext>
              </a:extLst>
            </p:cNvPr>
            <p:cNvCxnSpPr>
              <a:stCxn id="107" idx="2"/>
              <a:endCxn id="108" idx="0"/>
            </p:cNvCxnSpPr>
            <p:nvPr/>
          </p:nvCxnSpPr>
          <p:spPr>
            <a:xfrm>
              <a:off x="1771766" y="8025046"/>
              <a:ext cx="5456" cy="204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109">
              <a:extLst>
                <a:ext uri="{FF2B5EF4-FFF2-40B4-BE49-F238E27FC236}">
                  <a16:creationId xmlns:a16="http://schemas.microsoft.com/office/drawing/2014/main" id="{2832B129-FD7F-41A0-A75E-D2C8838F37D5}"/>
                </a:ext>
              </a:extLst>
            </p:cNvPr>
            <p:cNvCxnSpPr>
              <a:cxnSpLocks/>
              <a:stCxn id="105" idx="2"/>
              <a:endCxn id="107" idx="0"/>
            </p:cNvCxnSpPr>
            <p:nvPr/>
          </p:nvCxnSpPr>
          <p:spPr>
            <a:xfrm>
              <a:off x="1771766" y="7381678"/>
              <a:ext cx="0" cy="2124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直線矢印コネクタ 110">
              <a:extLst>
                <a:ext uri="{FF2B5EF4-FFF2-40B4-BE49-F238E27FC236}">
                  <a16:creationId xmlns:a16="http://schemas.microsoft.com/office/drawing/2014/main" id="{A684FE39-5D72-4A61-8DB6-D75767BA93E6}"/>
                </a:ext>
              </a:extLst>
            </p:cNvPr>
            <p:cNvCxnSpPr>
              <a:cxnSpLocks/>
              <a:stCxn id="106" idx="2"/>
              <a:endCxn id="105" idx="0"/>
            </p:cNvCxnSpPr>
            <p:nvPr/>
          </p:nvCxnSpPr>
          <p:spPr>
            <a:xfrm>
              <a:off x="1771766" y="6896688"/>
              <a:ext cx="0" cy="20799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1" name="テキスト ボックス 120">
              <a:extLst>
                <a:ext uri="{FF2B5EF4-FFF2-40B4-BE49-F238E27FC236}">
                  <a16:creationId xmlns:a16="http://schemas.microsoft.com/office/drawing/2014/main" id="{15AD4130-A947-47B7-9B21-21DBED27C1C1}"/>
                </a:ext>
              </a:extLst>
            </p:cNvPr>
            <p:cNvSpPr txBox="1"/>
            <p:nvPr/>
          </p:nvSpPr>
          <p:spPr>
            <a:xfrm>
              <a:off x="4115375" y="7106440"/>
              <a:ext cx="1942589" cy="276999"/>
            </a:xfrm>
            <a:prstGeom prst="rect">
              <a:avLst/>
            </a:prstGeom>
            <a:solidFill>
              <a:schemeClr val="bg1">
                <a:lumMod val="95000"/>
              </a:schemeClr>
            </a:solidFill>
            <a:ln>
              <a:solidFill>
                <a:schemeClr val="tx1"/>
              </a:solidFill>
            </a:ln>
          </p:spPr>
          <p:txBody>
            <a:bodyPr wrap="square" rtlCol="0">
              <a:spAutoFit/>
            </a:bodyPr>
            <a:lstStyle/>
            <a:p>
              <a:pPr algn="ctr"/>
              <a:r>
                <a:rPr kumimoji="1" lang="en-US" altLang="ja-JP" sz="1200" dirty="0" err="1"/>
                <a:t>Icatibant</a:t>
              </a:r>
              <a:r>
                <a:rPr kumimoji="1" lang="en-US" altLang="ja-JP" sz="1200" dirty="0"/>
                <a:t>: 3 mL (30 mg)</a:t>
              </a:r>
              <a:endParaRPr kumimoji="1" lang="ja-JP" altLang="en-US" sz="1200" dirty="0"/>
            </a:p>
          </p:txBody>
        </p:sp>
        <p:sp>
          <p:nvSpPr>
            <p:cNvPr id="122" name="テキスト ボックス 121">
              <a:extLst>
                <a:ext uri="{FF2B5EF4-FFF2-40B4-BE49-F238E27FC236}">
                  <a16:creationId xmlns:a16="http://schemas.microsoft.com/office/drawing/2014/main" id="{D3ADC293-174A-41A8-A01A-1B527A92DEFD}"/>
                </a:ext>
              </a:extLst>
            </p:cNvPr>
            <p:cNvSpPr txBox="1"/>
            <p:nvPr/>
          </p:nvSpPr>
          <p:spPr>
            <a:xfrm>
              <a:off x="3668139" y="6457850"/>
              <a:ext cx="2828198" cy="430887"/>
            </a:xfrm>
            <a:prstGeom prst="rect">
              <a:avLst/>
            </a:prstGeom>
            <a:noFill/>
            <a:ln>
              <a:solidFill>
                <a:schemeClr val="tx1"/>
              </a:solidFill>
            </a:ln>
          </p:spPr>
          <p:txBody>
            <a:bodyPr wrap="square" rtlCol="0">
              <a:spAutoFit/>
            </a:bodyPr>
            <a:lstStyle/>
            <a:p>
              <a:r>
                <a:rPr kumimoji="1" lang="en-US" altLang="ja-JP" sz="1100" dirty="0"/>
                <a:t>Baseline assessment: induction of dermal pain by thermal load and VAS assessment</a:t>
              </a:r>
              <a:endParaRPr kumimoji="1" lang="ja-JP" altLang="en-US" sz="1100" dirty="0"/>
            </a:p>
          </p:txBody>
        </p:sp>
        <p:sp>
          <p:nvSpPr>
            <p:cNvPr id="123" name="テキスト ボックス 122">
              <a:extLst>
                <a:ext uri="{FF2B5EF4-FFF2-40B4-BE49-F238E27FC236}">
                  <a16:creationId xmlns:a16="http://schemas.microsoft.com/office/drawing/2014/main" id="{18FF61E9-E42C-47D7-A737-39DCA38B3542}"/>
                </a:ext>
              </a:extLst>
            </p:cNvPr>
            <p:cNvSpPr txBox="1"/>
            <p:nvPr/>
          </p:nvSpPr>
          <p:spPr>
            <a:xfrm>
              <a:off x="3676331" y="7596658"/>
              <a:ext cx="2828198" cy="430887"/>
            </a:xfrm>
            <a:prstGeom prst="rect">
              <a:avLst/>
            </a:prstGeom>
            <a:noFill/>
            <a:ln>
              <a:solidFill>
                <a:schemeClr val="tx1"/>
              </a:solidFill>
            </a:ln>
          </p:spPr>
          <p:txBody>
            <a:bodyPr wrap="square" rtlCol="0">
              <a:spAutoFit/>
            </a:bodyPr>
            <a:lstStyle/>
            <a:p>
              <a:r>
                <a:rPr kumimoji="1" lang="en-US" altLang="ja-JP" sz="1100" dirty="0"/>
                <a:t>2nd assessment: induction of dermal pain by thermal load and VAS assessment</a:t>
              </a:r>
              <a:endParaRPr kumimoji="1" lang="ja-JP" altLang="en-US" sz="1100" dirty="0"/>
            </a:p>
          </p:txBody>
        </p:sp>
        <p:sp>
          <p:nvSpPr>
            <p:cNvPr id="124" name="テキスト ボックス 123">
              <a:extLst>
                <a:ext uri="{FF2B5EF4-FFF2-40B4-BE49-F238E27FC236}">
                  <a16:creationId xmlns:a16="http://schemas.microsoft.com/office/drawing/2014/main" id="{F89D2FB1-1CE3-4D00-B47B-4EE18F270D79}"/>
                </a:ext>
              </a:extLst>
            </p:cNvPr>
            <p:cNvSpPr txBox="1"/>
            <p:nvPr/>
          </p:nvSpPr>
          <p:spPr>
            <a:xfrm>
              <a:off x="4313454" y="8229181"/>
              <a:ext cx="1553952" cy="276999"/>
            </a:xfrm>
            <a:prstGeom prst="rect">
              <a:avLst/>
            </a:prstGeom>
            <a:noFill/>
            <a:ln>
              <a:solidFill>
                <a:schemeClr val="tx1"/>
              </a:solidFill>
            </a:ln>
          </p:spPr>
          <p:txBody>
            <a:bodyPr wrap="none" rtlCol="0">
              <a:spAutoFit/>
            </a:bodyPr>
            <a:lstStyle/>
            <a:p>
              <a:r>
                <a:rPr kumimoji="1" lang="en-US" altLang="ja-JP" sz="1200" dirty="0"/>
                <a:t>Efficacy assessment</a:t>
              </a:r>
              <a:endParaRPr kumimoji="1" lang="ja-JP" altLang="en-US" sz="1200" dirty="0"/>
            </a:p>
          </p:txBody>
        </p:sp>
        <p:cxnSp>
          <p:nvCxnSpPr>
            <p:cNvPr id="125" name="直線矢印コネクタ 124">
              <a:extLst>
                <a:ext uri="{FF2B5EF4-FFF2-40B4-BE49-F238E27FC236}">
                  <a16:creationId xmlns:a16="http://schemas.microsoft.com/office/drawing/2014/main" id="{21C72B15-DB18-4174-BB7C-2113BC4C5A08}"/>
                </a:ext>
              </a:extLst>
            </p:cNvPr>
            <p:cNvCxnSpPr>
              <a:stCxn id="123" idx="2"/>
              <a:endCxn id="124" idx="0"/>
            </p:cNvCxnSpPr>
            <p:nvPr/>
          </p:nvCxnSpPr>
          <p:spPr>
            <a:xfrm>
              <a:off x="5090430" y="8027545"/>
              <a:ext cx="0" cy="2016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直線矢印コネクタ 125">
              <a:extLst>
                <a:ext uri="{FF2B5EF4-FFF2-40B4-BE49-F238E27FC236}">
                  <a16:creationId xmlns:a16="http://schemas.microsoft.com/office/drawing/2014/main" id="{89B08AEA-71BD-4219-A186-139730A97375}"/>
                </a:ext>
              </a:extLst>
            </p:cNvPr>
            <p:cNvCxnSpPr>
              <a:cxnSpLocks/>
              <a:stCxn id="121" idx="2"/>
              <a:endCxn id="123" idx="0"/>
            </p:cNvCxnSpPr>
            <p:nvPr/>
          </p:nvCxnSpPr>
          <p:spPr>
            <a:xfrm>
              <a:off x="5086670" y="7383439"/>
              <a:ext cx="3760" cy="21321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直線矢印コネクタ 126">
              <a:extLst>
                <a:ext uri="{FF2B5EF4-FFF2-40B4-BE49-F238E27FC236}">
                  <a16:creationId xmlns:a16="http://schemas.microsoft.com/office/drawing/2014/main" id="{1C8D2A82-054E-4582-94BA-C3D085F93B79}"/>
                </a:ext>
              </a:extLst>
            </p:cNvPr>
            <p:cNvCxnSpPr>
              <a:cxnSpLocks/>
              <a:stCxn id="122" idx="2"/>
              <a:endCxn id="121" idx="0"/>
            </p:cNvCxnSpPr>
            <p:nvPr/>
          </p:nvCxnSpPr>
          <p:spPr>
            <a:xfrm>
              <a:off x="5082238" y="6888737"/>
              <a:ext cx="4432" cy="2177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DA1645A3-6E64-44F3-8A70-E1346B7AB258}"/>
                </a:ext>
              </a:extLst>
            </p:cNvPr>
            <p:cNvCxnSpPr/>
            <p:nvPr/>
          </p:nvCxnSpPr>
          <p:spPr>
            <a:xfrm>
              <a:off x="3468654" y="6335064"/>
              <a:ext cx="0" cy="2268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38" name="テキスト ボックス 37">
              <a:extLst>
                <a:ext uri="{FF2B5EF4-FFF2-40B4-BE49-F238E27FC236}">
                  <a16:creationId xmlns:a16="http://schemas.microsoft.com/office/drawing/2014/main" id="{BC3D850C-D557-42CB-AD98-45942F122A60}"/>
                </a:ext>
              </a:extLst>
            </p:cNvPr>
            <p:cNvSpPr txBox="1"/>
            <p:nvPr/>
          </p:nvSpPr>
          <p:spPr>
            <a:xfrm>
              <a:off x="3179112" y="7253530"/>
              <a:ext cx="591700" cy="307777"/>
            </a:xfrm>
            <a:prstGeom prst="rect">
              <a:avLst/>
            </a:prstGeom>
            <a:solidFill>
              <a:schemeClr val="bg1"/>
            </a:solidFill>
          </p:spPr>
          <p:txBody>
            <a:bodyPr wrap="none" rtlCol="0">
              <a:spAutoFit/>
            </a:bodyPr>
            <a:lstStyle/>
            <a:p>
              <a:r>
                <a:rPr kumimoji="1" lang="en-US" altLang="ja-JP" sz="1400" dirty="0">
                  <a:latin typeface="Calibri" panose="020F0502020204030204" pitchFamily="34" charset="0"/>
                  <a:ea typeface="Calibri" panose="020F0502020204030204" pitchFamily="34" charset="0"/>
                  <a:cs typeface="Calibri" panose="020F0502020204030204" pitchFamily="34" charset="0"/>
                </a:rPr>
                <a:t>Day 2</a:t>
              </a:r>
              <a:endParaRPr kumimoji="1" lang="ja-JP" altLang="en-US" sz="1400" dirty="0">
                <a:latin typeface="Calibri" panose="020F0502020204030204" pitchFamily="34" charset="0"/>
                <a:cs typeface="Calibri" panose="020F0502020204030204" pitchFamily="34" charset="0"/>
              </a:endParaRPr>
            </a:p>
          </p:txBody>
        </p:sp>
      </p:grpSp>
      <p:sp>
        <p:nvSpPr>
          <p:cNvPr id="46" name="テキスト ボックス 45">
            <a:extLst>
              <a:ext uri="{FF2B5EF4-FFF2-40B4-BE49-F238E27FC236}">
                <a16:creationId xmlns:a16="http://schemas.microsoft.com/office/drawing/2014/main" id="{2E8581EB-0F49-0B5A-2466-72D808C845F7}"/>
              </a:ext>
            </a:extLst>
          </p:cNvPr>
          <p:cNvSpPr txBox="1"/>
          <p:nvPr/>
        </p:nvSpPr>
        <p:spPr>
          <a:xfrm>
            <a:off x="172241" y="8445824"/>
            <a:ext cx="6513513" cy="646331"/>
          </a:xfrm>
          <a:prstGeom prst="rect">
            <a:avLst/>
          </a:prstGeom>
          <a:noFill/>
        </p:spPr>
        <p:txBody>
          <a:bodyPr wrap="square" rtlCol="0">
            <a:spAutoFit/>
          </a:bodyPr>
          <a:lstStyle/>
          <a:p>
            <a:r>
              <a:rPr kumimoji="1" lang="en-US" altLang="ja-JP" sz="1200" b="1" dirty="0">
                <a:latin typeface="Calibri" panose="020F0502020204030204" pitchFamily="34" charset="0"/>
                <a:ea typeface="Calibri" panose="020F0502020204030204" pitchFamily="34" charset="0"/>
                <a:cs typeface="Calibri" panose="020F0502020204030204" pitchFamily="34" charset="0"/>
              </a:rPr>
              <a:t>Figure S1</a:t>
            </a:r>
            <a:r>
              <a:rPr kumimoji="1" lang="en-US" altLang="ja-JP" sz="1200" dirty="0">
                <a:latin typeface="Calibri" panose="020F0502020204030204" pitchFamily="34" charset="0"/>
                <a:ea typeface="Calibri" panose="020F0502020204030204" pitchFamily="34" charset="0"/>
                <a:cs typeface="Calibri" panose="020F0502020204030204" pitchFamily="34" charset="0"/>
              </a:rPr>
              <a:t>. Diagram of the study design. </a:t>
            </a:r>
            <a:r>
              <a:rPr kumimoji="1" lang="en-US" altLang="ja-JP" sz="1200" dirty="0">
                <a:latin typeface="Calibri" panose="020F0502020204030204" pitchFamily="34" charset="0"/>
                <a:cs typeface="Calibri" panose="020F0502020204030204" pitchFamily="34" charset="0"/>
              </a:rPr>
              <a:t>Cited from </a:t>
            </a:r>
            <a:r>
              <a:rPr kumimoji="1" lang="en-US" altLang="ja-JP" sz="1200" dirty="0" err="1">
                <a:latin typeface="Calibri" panose="020F0502020204030204" pitchFamily="34" charset="0"/>
                <a:cs typeface="Calibri" panose="020F0502020204030204" pitchFamily="34" charset="0"/>
              </a:rPr>
              <a:t>Takahagi</a:t>
            </a:r>
            <a:r>
              <a:rPr kumimoji="1" lang="en-US" altLang="ja-JP" sz="1200" dirty="0">
                <a:latin typeface="Calibri" panose="020F0502020204030204" pitchFamily="34" charset="0"/>
                <a:cs typeface="Calibri" panose="020F0502020204030204" pitchFamily="34" charset="0"/>
              </a:rPr>
              <a:t> S, et al. A single-blind, randomized, crossover study on the efficacy of icatibant for sweating-induced dermal pain (icatibant for sweating-induced dermal pain). Medicine 2023; 102.</a:t>
            </a:r>
            <a:endParaRPr kumimoji="1" lang="en-US" altLang="ja-JP" sz="1200" dirty="0">
              <a:latin typeface="Calibri" panose="020F0502020204030204" pitchFamily="34" charset="0"/>
              <a:ea typeface="Calibri" panose="020F0502020204030204" pitchFamily="34" charset="0"/>
              <a:cs typeface="Calibri" panose="020F0502020204030204" pitchFamily="34" charset="0"/>
            </a:endParaRPr>
          </a:p>
        </p:txBody>
      </p:sp>
      <p:sp>
        <p:nvSpPr>
          <p:cNvPr id="50" name="テキスト ボックス 49">
            <a:extLst>
              <a:ext uri="{FF2B5EF4-FFF2-40B4-BE49-F238E27FC236}">
                <a16:creationId xmlns:a16="http://schemas.microsoft.com/office/drawing/2014/main" id="{E25F61BA-8990-2400-E384-3C266625F2F4}"/>
              </a:ext>
            </a:extLst>
          </p:cNvPr>
          <p:cNvSpPr txBox="1"/>
          <p:nvPr/>
        </p:nvSpPr>
        <p:spPr>
          <a:xfrm>
            <a:off x="66751" y="104504"/>
            <a:ext cx="1093376" cy="369332"/>
          </a:xfrm>
          <a:prstGeom prst="rect">
            <a:avLst/>
          </a:prstGeom>
          <a:noFill/>
        </p:spPr>
        <p:txBody>
          <a:bodyPr wrap="none" rtlCol="0">
            <a:spAutoFit/>
          </a:bodyPr>
          <a:lstStyle/>
          <a:p>
            <a:r>
              <a:rPr kumimoji="1" lang="en-US" altLang="ja-JP" dirty="0"/>
              <a:t>Figure S1</a:t>
            </a:r>
            <a:endParaRPr kumimoji="1" lang="ja-JP" altLang="en-US" dirty="0"/>
          </a:p>
        </p:txBody>
      </p:sp>
    </p:spTree>
    <p:extLst>
      <p:ext uri="{BB962C8B-B14F-4D97-AF65-F5344CB8AC3E}">
        <p14:creationId xmlns:p14="http://schemas.microsoft.com/office/powerpoint/2010/main" val="173662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FC502A-FC3A-90D8-557E-B9020302AC94}"/>
            </a:ext>
          </a:extLst>
        </p:cNvPr>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351FFB9C-0580-9375-F795-FDD4B9C1CBEE}"/>
              </a:ext>
            </a:extLst>
          </p:cNvPr>
          <p:cNvGraphicFramePr>
            <a:graphicFrameLocks noGrp="1"/>
          </p:cNvGraphicFramePr>
          <p:nvPr>
            <p:extLst>
              <p:ext uri="{D42A27DB-BD31-4B8C-83A1-F6EECF244321}">
                <p14:modId xmlns:p14="http://schemas.microsoft.com/office/powerpoint/2010/main" val="889016751"/>
              </p:ext>
            </p:extLst>
          </p:nvPr>
        </p:nvGraphicFramePr>
        <p:xfrm>
          <a:off x="641297" y="674293"/>
          <a:ext cx="5429566" cy="2588203"/>
        </p:xfrm>
        <a:graphic>
          <a:graphicData uri="http://schemas.openxmlformats.org/drawingml/2006/table">
            <a:tbl>
              <a:tblPr>
                <a:tableStyleId>{2D5ABB26-0587-4C30-8999-92F81FD0307C}</a:tableStyleId>
              </a:tblPr>
              <a:tblGrid>
                <a:gridCol w="1588622">
                  <a:extLst>
                    <a:ext uri="{9D8B030D-6E8A-4147-A177-3AD203B41FA5}">
                      <a16:colId xmlns:a16="http://schemas.microsoft.com/office/drawing/2014/main" val="1085703179"/>
                    </a:ext>
                  </a:extLst>
                </a:gridCol>
                <a:gridCol w="960236">
                  <a:extLst>
                    <a:ext uri="{9D8B030D-6E8A-4147-A177-3AD203B41FA5}">
                      <a16:colId xmlns:a16="http://schemas.microsoft.com/office/drawing/2014/main" val="49677102"/>
                    </a:ext>
                  </a:extLst>
                </a:gridCol>
                <a:gridCol w="960236">
                  <a:extLst>
                    <a:ext uri="{9D8B030D-6E8A-4147-A177-3AD203B41FA5}">
                      <a16:colId xmlns:a16="http://schemas.microsoft.com/office/drawing/2014/main" val="2796716966"/>
                    </a:ext>
                  </a:extLst>
                </a:gridCol>
                <a:gridCol w="960236">
                  <a:extLst>
                    <a:ext uri="{9D8B030D-6E8A-4147-A177-3AD203B41FA5}">
                      <a16:colId xmlns:a16="http://schemas.microsoft.com/office/drawing/2014/main" val="115308590"/>
                    </a:ext>
                  </a:extLst>
                </a:gridCol>
                <a:gridCol w="960236">
                  <a:extLst>
                    <a:ext uri="{9D8B030D-6E8A-4147-A177-3AD203B41FA5}">
                      <a16:colId xmlns:a16="http://schemas.microsoft.com/office/drawing/2014/main" val="2495753308"/>
                    </a:ext>
                  </a:extLst>
                </a:gridCol>
              </a:tblGrid>
              <a:tr h="283735">
                <a:tc gridSpan="5">
                  <a:txBody>
                    <a:bodyPr/>
                    <a:lstStyle/>
                    <a:p>
                      <a:pPr algn="l" fontAlgn="ctr">
                        <a:tabLst>
                          <a:tab pos="1168400" algn="l"/>
                        </a:tabLst>
                      </a:pPr>
                      <a:r>
                        <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Table S2. </a:t>
                      </a:r>
                      <a:r>
                        <a:rPr lang="en-US" altLang="ja-JP"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p</a:t>
                      </a:r>
                      <a:r>
                        <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ain-VAS</a:t>
                      </a:r>
                      <a:r>
                        <a:rPr lang="en-US" altLang="ja-JP"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duration </a:t>
                      </a:r>
                      <a:r>
                        <a:rPr lang="en-US" altLang="ja-JP" sz="12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of dermal pain</a:t>
                      </a:r>
                      <a:r>
                        <a:rPr lang="ja-JP" alt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altLang="ja-JP"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each time point.</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5587358"/>
                  </a:ext>
                </a:extLst>
              </a:tr>
              <a:tr h="74598">
                <a:tc>
                  <a:txBody>
                    <a:bodyPr/>
                    <a:lstStyle/>
                    <a:p>
                      <a:pPr algn="l"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Pain-VAS</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T w="19050" cap="flat" cmpd="sng" algn="ctr">
                      <a:solidFill>
                        <a:schemeClr val="tx1"/>
                      </a:solidFill>
                      <a:prstDash val="solid"/>
                      <a:round/>
                      <a:headEnd type="none" w="med" len="med"/>
                      <a:tailEnd type="none" w="med" len="med"/>
                    </a:lnT>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HU01</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T w="19050" cap="flat" cmpd="sng" algn="ctr">
                      <a:solidFill>
                        <a:schemeClr val="tx1"/>
                      </a:solidFill>
                      <a:prstDash val="solid"/>
                      <a:round/>
                      <a:headEnd type="none" w="med" len="med"/>
                      <a:tailEnd type="none" w="med" len="med"/>
                    </a:lnT>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HU02</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T w="19050" cap="flat" cmpd="sng" algn="ctr">
                      <a:solidFill>
                        <a:schemeClr val="tx1"/>
                      </a:solidFill>
                      <a:prstDash val="solid"/>
                      <a:round/>
                      <a:headEnd type="none" w="med" len="med"/>
                      <a:tailEnd type="none" w="med" len="med"/>
                    </a:lnT>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HU03</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T w="19050" cap="flat" cmpd="sng" algn="ctr">
                      <a:solidFill>
                        <a:schemeClr val="tx1"/>
                      </a:solidFill>
                      <a:prstDash val="solid"/>
                      <a:round/>
                      <a:headEnd type="none" w="med" len="med"/>
                      <a:tailEnd type="none" w="med" len="med"/>
                    </a:lnT>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HU04</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T w="19050" cap="flat" cmpd="sng" algn="ctr">
                      <a:solidFill>
                        <a:schemeClr val="tx1"/>
                      </a:solidFill>
                      <a:prstDash val="solid"/>
                      <a:round/>
                      <a:headEnd type="none" w="med" len="med"/>
                      <a:tailEnd type="none" w="med" len="med"/>
                    </a:lnT>
                    <a:solidFill>
                      <a:schemeClr val="bg2">
                        <a:lumMod val="90000"/>
                      </a:schemeClr>
                    </a:solidFill>
                  </a:tcPr>
                </a:tc>
                <a:extLst>
                  <a:ext uri="{0D108BD9-81ED-4DB2-BD59-A6C34878D82A}">
                    <a16:rowId xmlns:a16="http://schemas.microsoft.com/office/drawing/2014/main" val="1653775281"/>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Before icatibant</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a:t>
                      </a:r>
                    </a:p>
                  </a:txBody>
                  <a:tcPr marL="9525" marR="9525" marT="9525" marB="0" anchor="ctr">
                    <a:solidFill>
                      <a:schemeClr val="bg1">
                        <a:lumMod val="95000"/>
                      </a:schemeClr>
                    </a:solidFill>
                  </a:tcPr>
                </a:tc>
                <a:tc>
                  <a:txBody>
                    <a:bodyPr/>
                    <a:lstStyle/>
                    <a:p>
                      <a:pPr algn="r" fontAlgn="ctr"/>
                      <a:r>
                        <a:rPr lang="en-US" altLang="ja-JP"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42</a:t>
                      </a:r>
                    </a:p>
                  </a:txBody>
                  <a:tcPr marL="9525" marR="9525" marT="9525" marB="0" anchor="ctr">
                    <a:solidFill>
                      <a:schemeClr val="bg1">
                        <a:lumMod val="95000"/>
                      </a:schemeClr>
                    </a:solidFill>
                  </a:tcPr>
                </a:tc>
                <a:tc>
                  <a:txBody>
                    <a:bodyPr/>
                    <a:lstStyle/>
                    <a:p>
                      <a:pPr algn="r" fontAlgn="ctr"/>
                      <a:r>
                        <a:rPr lang="en-US" altLang="ja-JP"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71</a:t>
                      </a:r>
                    </a:p>
                  </a:txBody>
                  <a:tcPr marL="9525" marR="9525" marT="9525" marB="0" anchor="ctr">
                    <a:solidFill>
                      <a:schemeClr val="bg1">
                        <a:lumMod val="95000"/>
                      </a:schemeClr>
                    </a:solidFill>
                  </a:tcPr>
                </a:tc>
                <a:tc>
                  <a:txBody>
                    <a:bodyPr/>
                    <a:lstStyle/>
                    <a:p>
                      <a:pPr algn="r" fontAlgn="ctr"/>
                      <a:r>
                        <a:rPr lang="en-US" altLang="ja-JP"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88</a:t>
                      </a:r>
                    </a:p>
                  </a:txBody>
                  <a:tcPr marL="9525" marR="9525" marT="9525" marB="0" anchor="ctr">
                    <a:solidFill>
                      <a:schemeClr val="bg1">
                        <a:lumMod val="95000"/>
                      </a:schemeClr>
                    </a:solidFill>
                  </a:tcPr>
                </a:tc>
                <a:extLst>
                  <a:ext uri="{0D108BD9-81ED-4DB2-BD59-A6C34878D82A}">
                    <a16:rowId xmlns:a16="http://schemas.microsoft.com/office/drawing/2014/main" val="58719607"/>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icatibant</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solidFill>
                      <a:schemeClr val="bg1">
                        <a:lumMod val="95000"/>
                      </a:schemeClr>
                    </a:solidFill>
                  </a:tcPr>
                </a:tc>
                <a:tc>
                  <a:txBody>
                    <a:bodyPr/>
                    <a:lstStyle/>
                    <a:p>
                      <a:pPr algn="r" fontAlgn="ctr"/>
                      <a:r>
                        <a:rPr lang="en-US" altLang="ja-JP"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42</a:t>
                      </a:r>
                    </a:p>
                  </a:txBody>
                  <a:tcPr marL="9525" marR="9525" marT="9525" marB="0" anchor="ctr">
                    <a:solidFill>
                      <a:schemeClr val="bg1">
                        <a:lumMod val="95000"/>
                      </a:schemeClr>
                    </a:solidFill>
                  </a:tcPr>
                </a:tc>
                <a:tc>
                  <a:txBody>
                    <a:bodyPr/>
                    <a:lstStyle/>
                    <a:p>
                      <a:pPr algn="r" fontAlgn="ctr"/>
                      <a:r>
                        <a:rPr lang="en-US" altLang="ja-JP"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69</a:t>
                      </a:r>
                    </a:p>
                  </a:txBody>
                  <a:tcPr marL="9525" marR="9525" marT="9525" marB="0" anchor="ctr">
                    <a:solidFill>
                      <a:schemeClr val="bg1">
                        <a:lumMod val="95000"/>
                      </a:schemeClr>
                    </a:solidFill>
                  </a:tcPr>
                </a:tc>
                <a:tc>
                  <a:txBody>
                    <a:bodyPr/>
                    <a:lstStyle/>
                    <a:p>
                      <a:pPr algn="r" fontAlgn="ctr"/>
                      <a:r>
                        <a:rPr lang="en-US" altLang="ja-JP"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78</a:t>
                      </a:r>
                    </a:p>
                  </a:txBody>
                  <a:tcPr marL="9525" marR="9525" marT="9525" marB="0" anchor="ctr">
                    <a:solidFill>
                      <a:schemeClr val="bg1">
                        <a:lumMod val="95000"/>
                      </a:schemeClr>
                    </a:solidFill>
                  </a:tcPr>
                </a:tc>
                <a:extLst>
                  <a:ext uri="{0D108BD9-81ED-4DB2-BD59-A6C34878D82A}">
                    <a16:rowId xmlns:a16="http://schemas.microsoft.com/office/drawing/2014/main" val="3627389316"/>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Before saline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no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75</a:t>
                      </a:r>
                    </a:p>
                  </a:txBody>
                  <a:tcPr marL="9525" marR="9525" marT="9525" marB="0" anchor="ctr">
                    <a:no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no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73</a:t>
                      </a:r>
                    </a:p>
                  </a:txBody>
                  <a:tcPr marL="9525" marR="9525" marT="9525" marB="0" anchor="ctr">
                    <a:no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82</a:t>
                      </a:r>
                    </a:p>
                  </a:txBody>
                  <a:tcPr marL="9525" marR="9525" marT="9525" marB="0" anchor="ctr">
                    <a:noFill/>
                  </a:tcPr>
                </a:tc>
                <a:extLst>
                  <a:ext uri="{0D108BD9-81ED-4DB2-BD59-A6C34878D82A}">
                    <a16:rowId xmlns:a16="http://schemas.microsoft.com/office/drawing/2014/main" val="535757289"/>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saline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no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27</a:t>
                      </a:r>
                    </a:p>
                  </a:txBody>
                  <a:tcPr marL="9525" marR="9525" marT="9525" marB="0" anchor="ctr">
                    <a:noFill/>
                  </a:tcPr>
                </a:tc>
                <a:tc>
                  <a:txBody>
                    <a:bodyPr/>
                    <a:lstStyle/>
                    <a:p>
                      <a:pPr algn="r" fontAlgn="ctr"/>
                      <a:r>
                        <a:rPr lang="en-US" sz="1200" u="none" strike="noStrike" dirty="0" err="1">
                          <a:effectLst/>
                          <a:latin typeface="Calibri" panose="020F0502020204030204" pitchFamily="34" charset="0"/>
                          <a:ea typeface="Calibri" panose="020F0502020204030204" pitchFamily="34" charset="0"/>
                          <a:cs typeface="Calibri" panose="020F0502020204030204" pitchFamily="34" charset="0"/>
                        </a:rPr>
                        <a:t>nd</a:t>
                      </a:r>
                      <a:endParaRPr lang="en-US" sz="1200" b="0" i="0" u="none" strike="noStrike"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no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a:t>
                      </a:r>
                    </a:p>
                  </a:txBody>
                  <a:tcPr marL="9525" marR="9525" marT="9525" marB="0" anchor="ctr">
                    <a:no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62</a:t>
                      </a:r>
                    </a:p>
                  </a:txBody>
                  <a:tcPr marL="9525" marR="9525" marT="9525" marB="0" anchor="ctr">
                    <a:noFill/>
                  </a:tcPr>
                </a:tc>
                <a:extLst>
                  <a:ext uri="{0D108BD9-81ED-4DB2-BD59-A6C34878D82A}">
                    <a16:rowId xmlns:a16="http://schemas.microsoft.com/office/drawing/2014/main" val="2928261152"/>
                  </a:ext>
                </a:extLst>
              </a:tr>
              <a:tr h="74598">
                <a:tc>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noFill/>
                  </a:tcPr>
                </a:tc>
                <a:tc>
                  <a:txBody>
                    <a:bodyPr/>
                    <a:lstStyle/>
                    <a:p>
                      <a:pPr algn="r" fontAlgn="ctr"/>
                      <a:endPar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525" marR="9525" marT="9525" marB="0" anchor="ctr">
                    <a:noFill/>
                  </a:tcPr>
                </a:tc>
                <a:tc>
                  <a:txBody>
                    <a:bodyPr/>
                    <a:lstStyle/>
                    <a:p>
                      <a:pPr algn="r" fontAlgn="ctr"/>
                      <a:endParaRPr lang="en-US" sz="1200" b="0" i="0" u="none" strike="noStrike"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noFill/>
                  </a:tcPr>
                </a:tc>
                <a:tc>
                  <a:txBody>
                    <a:bodyPr/>
                    <a:lstStyle/>
                    <a:p>
                      <a:pPr algn="r" fontAlgn="ctr"/>
                      <a:endPar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525" marR="9525" marT="9525" marB="0" anchor="ctr">
                    <a:noFill/>
                  </a:tcPr>
                </a:tc>
                <a:tc>
                  <a:txBody>
                    <a:bodyPr/>
                    <a:lstStyle/>
                    <a:p>
                      <a:pPr algn="r" fontAlgn="ctr"/>
                      <a:endPar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525" marR="9525" marT="9525" marB="0" anchor="ctr">
                    <a:noFill/>
                  </a:tcPr>
                </a:tc>
                <a:extLst>
                  <a:ext uri="{0D108BD9-81ED-4DB2-BD59-A6C34878D82A}">
                    <a16:rowId xmlns:a16="http://schemas.microsoft.com/office/drawing/2014/main" val="1169695716"/>
                  </a:ext>
                </a:extLst>
              </a:tr>
              <a:tr h="74598">
                <a:tc>
                  <a:txBody>
                    <a:bodyPr/>
                    <a:lstStyle/>
                    <a:p>
                      <a:pPr algn="l"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Duration of pain (min)</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HU01</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HU02</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HU03</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HU04</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extLst>
                  <a:ext uri="{0D108BD9-81ED-4DB2-BD59-A6C34878D82A}">
                    <a16:rowId xmlns:a16="http://schemas.microsoft.com/office/drawing/2014/main" val="521908267"/>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Before icatibant</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lnB>
                      <a:noFill/>
                    </a:lnB>
                    <a:solidFill>
                      <a:schemeClr val="bg1">
                        <a:lumMod val="95000"/>
                      </a:schemeClr>
                    </a:solid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17</a:t>
                      </a:r>
                    </a:p>
                  </a:txBody>
                  <a:tcPr marL="9525" marR="9525" marT="9525" marB="0" anchor="ctr">
                    <a:lnB>
                      <a:noFill/>
                    </a:lnB>
                    <a:solidFill>
                      <a:schemeClr val="bg1">
                        <a:lumMod val="95000"/>
                      </a:schemeClr>
                    </a:solid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a:t>
                      </a:r>
                    </a:p>
                  </a:txBody>
                  <a:tcPr marL="9525" marR="9525" marT="9525" marB="0" anchor="ctr">
                    <a:lnB>
                      <a:noFill/>
                    </a:lnB>
                    <a:solidFill>
                      <a:schemeClr val="bg1">
                        <a:lumMod val="95000"/>
                      </a:schemeClr>
                    </a:solidFill>
                  </a:tcPr>
                </a:tc>
                <a:tc>
                  <a:txBody>
                    <a:bodyPr/>
                    <a:lstStyle/>
                    <a:p>
                      <a:pPr algn="r" fontAlgn="ctr"/>
                      <a:r>
                        <a:rPr lang="en-US" altLang="ja-JP"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22</a:t>
                      </a:r>
                    </a:p>
                  </a:txBody>
                  <a:tcPr marL="9525" marR="9525" marT="9525" marB="0" anchor="ctr">
                    <a:lnB>
                      <a:noFill/>
                    </a:lnB>
                    <a:solidFill>
                      <a:schemeClr val="bg1">
                        <a:lumMod val="95000"/>
                      </a:schemeClr>
                    </a:solidFill>
                  </a:tcPr>
                </a:tc>
                <a:tc>
                  <a:txBody>
                    <a:bodyPr/>
                    <a:lstStyle/>
                    <a:p>
                      <a:pPr algn="r" fontAlgn="ctr"/>
                      <a:r>
                        <a:rPr lang="en-US" altLang="ja-JP"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24</a:t>
                      </a:r>
                    </a:p>
                  </a:txBody>
                  <a:tcPr marL="9525" marR="9525" marT="9525" marB="0" anchor="ctr">
                    <a:lnB>
                      <a:noFill/>
                    </a:lnB>
                    <a:solidFill>
                      <a:schemeClr val="bg1">
                        <a:lumMod val="95000"/>
                      </a:schemeClr>
                    </a:solidFill>
                  </a:tcPr>
                </a:tc>
                <a:extLst>
                  <a:ext uri="{0D108BD9-81ED-4DB2-BD59-A6C34878D82A}">
                    <a16:rowId xmlns:a16="http://schemas.microsoft.com/office/drawing/2014/main" val="2814363979"/>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icatibant</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a:t>
                      </a:r>
                    </a:p>
                  </a:txBody>
                  <a:tcPr marL="9525" marR="9525" marT="9525" marB="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algn="r" fontAlgn="ctr"/>
                      <a:r>
                        <a:rPr lang="en-US" altLang="ja-JP"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18</a:t>
                      </a:r>
                    </a:p>
                  </a:txBody>
                  <a:tcPr marL="9525" marR="9525" marT="9525" marB="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17</a:t>
                      </a:r>
                    </a:p>
                  </a:txBody>
                  <a:tcPr marL="9525" marR="9525" marT="9525" marB="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850735156"/>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Before saline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lnL>
                      <a:noFill/>
                    </a:lnL>
                    <a:lnR>
                      <a:noFill/>
                    </a:lnR>
                    <a:lnT>
                      <a:noFill/>
                    </a:lnT>
                    <a:lnB>
                      <a:noFill/>
                    </a:lnB>
                    <a:lnTlToBr w="12700" cmpd="sng">
                      <a:noFill/>
                      <a:prstDash val="solid"/>
                    </a:lnTlToBr>
                    <a:lnBlToTr w="12700" cmpd="sng">
                      <a:noFill/>
                      <a:prstDash val="solid"/>
                    </a:lnBlToTr>
                    <a:no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22</a:t>
                      </a:r>
                    </a:p>
                  </a:txBody>
                  <a:tcPr marL="9525" marR="9525" marT="9525" marB="0" anchor="ctr">
                    <a:lnL>
                      <a:noFill/>
                    </a:lnL>
                    <a:lnR>
                      <a:noFill/>
                    </a:lnR>
                    <a:lnT>
                      <a:noFill/>
                    </a:lnT>
                    <a:lnB>
                      <a:noFill/>
                    </a:lnB>
                    <a:lnTlToBr w="12700" cmpd="sng">
                      <a:noFill/>
                      <a:prstDash val="solid"/>
                    </a:lnTlToBr>
                    <a:lnBlToTr w="12700" cmpd="sng">
                      <a:noFill/>
                      <a:prstDash val="solid"/>
                    </a:lnBlToTr>
                    <a:no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lnL>
                      <a:noFill/>
                    </a:lnL>
                    <a:lnR>
                      <a:noFill/>
                    </a:lnR>
                    <a:lnT>
                      <a:noFill/>
                    </a:lnT>
                    <a:lnB>
                      <a:noFill/>
                    </a:lnB>
                    <a:lnTlToBr w="12700" cmpd="sng">
                      <a:noFill/>
                      <a:prstDash val="solid"/>
                    </a:lnTlToBr>
                    <a:lnBlToTr w="12700" cmpd="sng">
                      <a:noFill/>
                      <a:prstDash val="solid"/>
                    </a:lnBlToTr>
                    <a:noFill/>
                  </a:tcPr>
                </a:tc>
                <a:tc>
                  <a:txBody>
                    <a:bodyPr/>
                    <a:lstStyle/>
                    <a:p>
                      <a:pPr algn="r" fontAlgn="ctr"/>
                      <a:r>
                        <a:rPr lang="en-US" altLang="ja-JP"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14</a:t>
                      </a:r>
                    </a:p>
                  </a:txBody>
                  <a:tcPr marL="9525" marR="9525" marT="9525" marB="0" anchor="ctr">
                    <a:lnL>
                      <a:noFill/>
                    </a:lnL>
                    <a:lnR>
                      <a:noFill/>
                    </a:lnR>
                    <a:lnT>
                      <a:noFill/>
                    </a:lnT>
                    <a:lnB>
                      <a:noFill/>
                    </a:lnB>
                    <a:lnTlToBr w="12700" cmpd="sng">
                      <a:noFill/>
                      <a:prstDash val="solid"/>
                    </a:lnTlToBr>
                    <a:lnBlToTr w="12700" cmpd="sng">
                      <a:noFill/>
                      <a:prstDash val="solid"/>
                    </a:lnBlToTr>
                    <a:no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a:t>
                      </a:r>
                    </a:p>
                  </a:txBody>
                  <a:tcPr marL="9525" marR="9525" marT="9525"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155121231"/>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saline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6858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nd</a:t>
                      </a:r>
                      <a:endParaRPr kumimoji="1" lang="en-US" altLang="ja-JP" sz="1200" b="0" i="0" u="none" strike="noStrike" kern="1200" cap="none" spc="0" normalizeH="0" baseline="3000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63530525"/>
                  </a:ext>
                </a:extLst>
              </a:tr>
              <a:tr h="74598">
                <a:tc gridSpan="5">
                  <a:txBody>
                    <a:bodyPr/>
                    <a:lstStyle/>
                    <a:p>
                      <a:pPr algn="l" fontAlgn="ctr"/>
                      <a:r>
                        <a:rPr kumimoji="1" lang="en-US" altLang="ja-JP"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VAS, visual analog scale</a:t>
                      </a: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altLang="ja-JP" sz="12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nd</a:t>
                      </a: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not done due</a:t>
                      </a:r>
                      <a:r>
                        <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a:t>
                      </a: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a:t>
                      </a:r>
                      <a:r>
                        <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a:t>
                      </a: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termination</a:t>
                      </a:r>
                      <a:r>
                        <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a:t>
                      </a: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a:t>
                      </a:r>
                      <a:r>
                        <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a:t>
                      </a: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a:t>
                      </a:r>
                      <a:r>
                        <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a:t>
                      </a: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study</a:t>
                      </a:r>
                      <a:r>
                        <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a:t>
                      </a: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procedure.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lnL>
                      <a:noFill/>
                    </a:lnL>
                    <a:lnR>
                      <a:noFill/>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fontAlgn="ct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fontAlgn="ct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fontAlgn="ct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fontAlgn="ct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38260311"/>
                  </a:ext>
                </a:extLst>
              </a:tr>
            </a:tbl>
          </a:graphicData>
        </a:graphic>
      </p:graphicFrame>
      <p:sp>
        <p:nvSpPr>
          <p:cNvPr id="5" name="テキスト ボックス 4">
            <a:extLst>
              <a:ext uri="{FF2B5EF4-FFF2-40B4-BE49-F238E27FC236}">
                <a16:creationId xmlns:a16="http://schemas.microsoft.com/office/drawing/2014/main" id="{1564FB0A-1DB3-9C85-9D33-07EFDEC89547}"/>
              </a:ext>
            </a:extLst>
          </p:cNvPr>
          <p:cNvSpPr txBox="1"/>
          <p:nvPr/>
        </p:nvSpPr>
        <p:spPr>
          <a:xfrm>
            <a:off x="66751" y="104504"/>
            <a:ext cx="955326" cy="369332"/>
          </a:xfrm>
          <a:prstGeom prst="rect">
            <a:avLst/>
          </a:prstGeom>
          <a:noFill/>
        </p:spPr>
        <p:txBody>
          <a:bodyPr wrap="none" rtlCol="0">
            <a:spAutoFit/>
          </a:bodyPr>
          <a:lstStyle/>
          <a:p>
            <a:r>
              <a:rPr kumimoji="1" lang="en-US" altLang="ja-JP" dirty="0">
                <a:latin typeface="Calibri" panose="020F0502020204030204" pitchFamily="34" charset="0"/>
                <a:ea typeface="Calibri" panose="020F0502020204030204" pitchFamily="34" charset="0"/>
                <a:cs typeface="Calibri" panose="020F0502020204030204" pitchFamily="34" charset="0"/>
              </a:rPr>
              <a:t>Table S2</a:t>
            </a:r>
            <a:endParaRPr kumimoji="1" lang="ja-JP"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47230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6B0E3775-5810-2FE2-69D5-FCDF8D099938}"/>
              </a:ext>
            </a:extLst>
          </p:cNvPr>
          <p:cNvGraphicFramePr>
            <a:graphicFrameLocks noGrp="1"/>
          </p:cNvGraphicFramePr>
          <p:nvPr>
            <p:extLst>
              <p:ext uri="{D42A27DB-BD31-4B8C-83A1-F6EECF244321}">
                <p14:modId xmlns:p14="http://schemas.microsoft.com/office/powerpoint/2010/main" val="4011164333"/>
              </p:ext>
            </p:extLst>
          </p:nvPr>
        </p:nvGraphicFramePr>
        <p:xfrm>
          <a:off x="387972" y="627160"/>
          <a:ext cx="5927983" cy="6236569"/>
        </p:xfrm>
        <a:graphic>
          <a:graphicData uri="http://schemas.openxmlformats.org/drawingml/2006/table">
            <a:tbl>
              <a:tblPr>
                <a:tableStyleId>{2D5ABB26-0587-4C30-8999-92F81FD0307C}</a:tableStyleId>
              </a:tblPr>
              <a:tblGrid>
                <a:gridCol w="1146023">
                  <a:extLst>
                    <a:ext uri="{9D8B030D-6E8A-4147-A177-3AD203B41FA5}">
                      <a16:colId xmlns:a16="http://schemas.microsoft.com/office/drawing/2014/main" val="1085703179"/>
                    </a:ext>
                  </a:extLst>
                </a:gridCol>
                <a:gridCol w="1266795">
                  <a:extLst>
                    <a:ext uri="{9D8B030D-6E8A-4147-A177-3AD203B41FA5}">
                      <a16:colId xmlns:a16="http://schemas.microsoft.com/office/drawing/2014/main" val="3513945195"/>
                    </a:ext>
                  </a:extLst>
                </a:gridCol>
                <a:gridCol w="703033">
                  <a:extLst>
                    <a:ext uri="{9D8B030D-6E8A-4147-A177-3AD203B41FA5}">
                      <a16:colId xmlns:a16="http://schemas.microsoft.com/office/drawing/2014/main" val="49677102"/>
                    </a:ext>
                  </a:extLst>
                </a:gridCol>
                <a:gridCol w="703033">
                  <a:extLst>
                    <a:ext uri="{9D8B030D-6E8A-4147-A177-3AD203B41FA5}">
                      <a16:colId xmlns:a16="http://schemas.microsoft.com/office/drawing/2014/main" val="2796716966"/>
                    </a:ext>
                  </a:extLst>
                </a:gridCol>
                <a:gridCol w="703033">
                  <a:extLst>
                    <a:ext uri="{9D8B030D-6E8A-4147-A177-3AD203B41FA5}">
                      <a16:colId xmlns:a16="http://schemas.microsoft.com/office/drawing/2014/main" val="115308590"/>
                    </a:ext>
                  </a:extLst>
                </a:gridCol>
                <a:gridCol w="703033">
                  <a:extLst>
                    <a:ext uri="{9D8B030D-6E8A-4147-A177-3AD203B41FA5}">
                      <a16:colId xmlns:a16="http://schemas.microsoft.com/office/drawing/2014/main" val="2495753308"/>
                    </a:ext>
                  </a:extLst>
                </a:gridCol>
                <a:gridCol w="703033">
                  <a:extLst>
                    <a:ext uri="{9D8B030D-6E8A-4147-A177-3AD203B41FA5}">
                      <a16:colId xmlns:a16="http://schemas.microsoft.com/office/drawing/2014/main" val="412795481"/>
                    </a:ext>
                  </a:extLst>
                </a:gridCol>
              </a:tblGrid>
              <a:tr h="283735">
                <a:tc gridSpan="7">
                  <a:txBody>
                    <a:bodyPr/>
                    <a:lstStyle/>
                    <a:p>
                      <a:pPr algn="l" fontAlgn="ctr">
                        <a:tabLst>
                          <a:tab pos="1168400" algn="l"/>
                        </a:tabLst>
                      </a:pPr>
                      <a:r>
                        <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Table S3. </a:t>
                      </a:r>
                      <a:r>
                        <a:rPr lang="en-US" altLang="ja-JP"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Blood and plasma histamine, and serum ACE levels</a:t>
                      </a:r>
                      <a:r>
                        <a:rPr lang="ja-JP" alt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altLang="ja-JP"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each time point.</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tabLst>
                          <a:tab pos="1168400" algn="l"/>
                        </a:tabLst>
                      </a:pP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5587358"/>
                  </a:ext>
                </a:extLst>
              </a:tr>
              <a:tr h="74598">
                <a:tc gridSpan="2">
                  <a:txBody>
                    <a:bodyPr/>
                    <a:lstStyle/>
                    <a:p>
                      <a:pPr algn="l"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Blood histamine (ng/mL)</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T w="19050" cap="flat" cmpd="sng" algn="ctr">
                      <a:solidFill>
                        <a:schemeClr val="tx1"/>
                      </a:solidFill>
                      <a:prstDash val="solid"/>
                      <a:round/>
                      <a:headEnd type="none" w="med" len="med"/>
                      <a:tailEnd type="none" w="med" len="med"/>
                    </a:lnT>
                    <a:solidFill>
                      <a:schemeClr val="bg2">
                        <a:lumMod val="90000"/>
                      </a:schemeClr>
                    </a:solidFill>
                  </a:tcPr>
                </a:tc>
                <a:tc hMerge="1">
                  <a:txBody>
                    <a:bodyPr/>
                    <a:lstStyle/>
                    <a:p>
                      <a:endParaRPr kumimoji="1" lang="ja-JP" altLang="en-US"/>
                    </a:p>
                  </a:txBody>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HU01</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T w="19050" cap="flat" cmpd="sng" algn="ctr">
                      <a:solidFill>
                        <a:schemeClr val="tx1"/>
                      </a:solidFill>
                      <a:prstDash val="solid"/>
                      <a:round/>
                      <a:headEnd type="none" w="med" len="med"/>
                      <a:tailEnd type="none" w="med" len="med"/>
                    </a:lnT>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HU02</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T w="19050" cap="flat" cmpd="sng" algn="ctr">
                      <a:solidFill>
                        <a:schemeClr val="tx1"/>
                      </a:solidFill>
                      <a:prstDash val="solid"/>
                      <a:round/>
                      <a:headEnd type="none" w="med" len="med"/>
                      <a:tailEnd type="none" w="med" len="med"/>
                    </a:lnT>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HU03</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T w="19050" cap="flat" cmpd="sng" algn="ctr">
                      <a:solidFill>
                        <a:schemeClr val="tx1"/>
                      </a:solidFill>
                      <a:prstDash val="solid"/>
                      <a:round/>
                      <a:headEnd type="none" w="med" len="med"/>
                      <a:tailEnd type="none" w="med" len="med"/>
                    </a:lnT>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HU04</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T w="19050" cap="flat" cmpd="sng" algn="ctr">
                      <a:solidFill>
                        <a:schemeClr val="tx1"/>
                      </a:solidFill>
                      <a:prstDash val="solid"/>
                      <a:round/>
                      <a:headEnd type="none" w="med" len="med"/>
                      <a:tailEnd type="none" w="med" len="med"/>
                    </a:lnT>
                    <a:solidFill>
                      <a:schemeClr val="bg2">
                        <a:lumMod val="90000"/>
                      </a:schemeClr>
                    </a:solidFill>
                  </a:tcPr>
                </a:tc>
                <a:tc>
                  <a:txBody>
                    <a:bodyPr/>
                    <a:lstStyle/>
                    <a:p>
                      <a:pPr algn="ctr" fontAlgn="ctr"/>
                      <a:r>
                        <a:rPr lang="en-US" altLang="ja-JP"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Median</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T w="19050" cap="flat" cmpd="sng" algn="ctr">
                      <a:solidFill>
                        <a:schemeClr val="tx1"/>
                      </a:solidFill>
                      <a:prstDash val="solid"/>
                      <a:round/>
                      <a:headEnd type="none" w="med" len="med"/>
                      <a:tailEnd type="none" w="med" len="med"/>
                    </a:lnT>
                    <a:solidFill>
                      <a:schemeClr val="bg2">
                        <a:lumMod val="90000"/>
                      </a:schemeClr>
                    </a:solidFill>
                  </a:tcPr>
                </a:tc>
                <a:extLst>
                  <a:ext uri="{0D108BD9-81ED-4DB2-BD59-A6C34878D82A}">
                    <a16:rowId xmlns:a16="http://schemas.microsoft.com/office/drawing/2014/main" val="1653775281"/>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Before icatibant</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Baseline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149.39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105.36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102.83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67.75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104.10 </a:t>
                      </a:r>
                    </a:p>
                  </a:txBody>
                  <a:tcPr marL="9525" marR="9525" marT="9525" marB="0" anchor="ctr">
                    <a:solidFill>
                      <a:schemeClr val="bg1">
                        <a:lumMod val="95000"/>
                      </a:schemeClr>
                    </a:solidFill>
                  </a:tcPr>
                </a:tc>
                <a:extLst>
                  <a:ext uri="{0D108BD9-81ED-4DB2-BD59-A6C34878D82A}">
                    <a16:rowId xmlns:a16="http://schemas.microsoft.com/office/drawing/2014/main" val="58719607"/>
                  </a:ext>
                </a:extLst>
              </a:tr>
              <a:tr h="74598">
                <a:tc>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After thermal load</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151.76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107.09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sz="1200" u="none" strike="noStrike" dirty="0">
                          <a:effectLst/>
                          <a:latin typeface="Calibri" panose="020F0502020204030204" pitchFamily="34" charset="0"/>
                          <a:ea typeface="Calibri" panose="020F0502020204030204" pitchFamily="34" charset="0"/>
                          <a:cs typeface="Calibri" panose="020F0502020204030204" pitchFamily="34" charset="0"/>
                        </a:rPr>
                        <a:t>nd</a:t>
                      </a:r>
                      <a:r>
                        <a:rPr lang="en-US" sz="1200" u="none" strike="noStrike" baseline="30000" dirty="0">
                          <a:effectLst/>
                          <a:latin typeface="Calibri" panose="020F0502020204030204" pitchFamily="34" charset="0"/>
                          <a:ea typeface="Calibri" panose="020F0502020204030204" pitchFamily="34" charset="0"/>
                          <a:cs typeface="Calibri" panose="020F0502020204030204" pitchFamily="34" charset="0"/>
                        </a:rPr>
                        <a:t>2</a:t>
                      </a:r>
                      <a:endParaRPr lang="en-US" sz="1200" b="0" i="0" u="none" strike="noStrike"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66.35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107.09 </a:t>
                      </a:r>
                    </a:p>
                  </a:txBody>
                  <a:tcPr marL="9525" marR="9525" marT="9525" marB="0" anchor="ctr"/>
                </a:tc>
                <a:extLst>
                  <a:ext uri="{0D108BD9-81ED-4DB2-BD59-A6C34878D82A}">
                    <a16:rowId xmlns:a16="http://schemas.microsoft.com/office/drawing/2014/main" val="390361088"/>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icatibant</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Baseline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164.13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102.32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117.04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71.05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109.68 </a:t>
                      </a:r>
                    </a:p>
                  </a:txBody>
                  <a:tcPr marL="9525" marR="9525" marT="9525" marB="0" anchor="ctr">
                    <a:solidFill>
                      <a:schemeClr val="bg1">
                        <a:lumMod val="95000"/>
                      </a:schemeClr>
                    </a:solidFill>
                  </a:tcPr>
                </a:tc>
                <a:extLst>
                  <a:ext uri="{0D108BD9-81ED-4DB2-BD59-A6C34878D82A}">
                    <a16:rowId xmlns:a16="http://schemas.microsoft.com/office/drawing/2014/main" val="3627389316"/>
                  </a:ext>
                </a:extLst>
              </a:tr>
              <a:tr h="145638">
                <a:tc>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After thermal load</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170.98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101.93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136.74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a:effectLst/>
                          <a:latin typeface="Calibri" panose="020F0502020204030204" pitchFamily="34" charset="0"/>
                          <a:ea typeface="Calibri" panose="020F0502020204030204" pitchFamily="34" charset="0"/>
                          <a:cs typeface="Calibri" panose="020F0502020204030204" pitchFamily="34" charset="0"/>
                        </a:rPr>
                        <a:t>71.04 </a:t>
                      </a:r>
                      <a:endParaRPr lang="en-US" altLang="ja-JP"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119.34 </a:t>
                      </a:r>
                    </a:p>
                  </a:txBody>
                  <a:tcPr marL="9525" marR="9525" marT="9525" marB="0" anchor="ctr"/>
                </a:tc>
                <a:extLst>
                  <a:ext uri="{0D108BD9-81ED-4DB2-BD59-A6C34878D82A}">
                    <a16:rowId xmlns:a16="http://schemas.microsoft.com/office/drawing/2014/main" val="3266181255"/>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Before saline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Baseline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157.47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97.95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118.13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72.32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108.04 </a:t>
                      </a:r>
                    </a:p>
                  </a:txBody>
                  <a:tcPr marL="9525" marR="9525" marT="9525" marB="0" anchor="ctr">
                    <a:pattFill prst="pct20">
                      <a:fgClr>
                        <a:schemeClr val="bg2">
                          <a:lumMod val="75000"/>
                        </a:schemeClr>
                      </a:fgClr>
                      <a:bgClr>
                        <a:schemeClr val="bg1"/>
                      </a:bgClr>
                    </a:pattFill>
                  </a:tcPr>
                </a:tc>
                <a:extLst>
                  <a:ext uri="{0D108BD9-81ED-4DB2-BD59-A6C34878D82A}">
                    <a16:rowId xmlns:a16="http://schemas.microsoft.com/office/drawing/2014/main" val="535757289"/>
                  </a:ext>
                </a:extLst>
              </a:tr>
              <a:tr h="145638">
                <a:tc>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l" fontAlgn="ctr"/>
                      <a:r>
                        <a:rPr lang="en-US" altLang="ja-JP" sz="1200" u="none" strike="noStrike">
                          <a:effectLst/>
                          <a:latin typeface="Calibri" panose="020F0502020204030204" pitchFamily="34" charset="0"/>
                          <a:ea typeface="Calibri" panose="020F0502020204030204" pitchFamily="34" charset="0"/>
                          <a:cs typeface="Calibri" panose="020F0502020204030204" pitchFamily="34" charset="0"/>
                        </a:rPr>
                        <a:t>After thermal load</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158.20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101.27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126.47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80.56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113.87 </a:t>
                      </a:r>
                    </a:p>
                  </a:txBody>
                  <a:tcPr marL="9525" marR="9525" marT="9525" marB="0" anchor="ctr"/>
                </a:tc>
                <a:extLst>
                  <a:ext uri="{0D108BD9-81ED-4DB2-BD59-A6C34878D82A}">
                    <a16:rowId xmlns:a16="http://schemas.microsoft.com/office/drawing/2014/main" val="3186615830"/>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saline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Baseline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140.94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sz="1200" u="none" strike="noStrike" dirty="0">
                          <a:effectLst/>
                          <a:latin typeface="Calibri" panose="020F0502020204030204" pitchFamily="34" charset="0"/>
                          <a:ea typeface="Calibri" panose="020F0502020204030204" pitchFamily="34" charset="0"/>
                          <a:cs typeface="Calibri" panose="020F0502020204030204" pitchFamily="34" charset="0"/>
                        </a:rPr>
                        <a:t>nd</a:t>
                      </a:r>
                      <a:r>
                        <a:rPr lang="en-US" sz="1200" u="none" strike="noStrike" baseline="30000" dirty="0">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124.54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76.15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124.54 </a:t>
                      </a:r>
                    </a:p>
                  </a:txBody>
                  <a:tcPr marL="9525" marR="9525" marT="9525" marB="0" anchor="ctr">
                    <a:pattFill prst="pct20">
                      <a:fgClr>
                        <a:schemeClr val="bg2">
                          <a:lumMod val="75000"/>
                        </a:schemeClr>
                      </a:fgClr>
                      <a:bgClr>
                        <a:schemeClr val="bg1"/>
                      </a:bgClr>
                    </a:pattFill>
                  </a:tcPr>
                </a:tc>
                <a:extLst>
                  <a:ext uri="{0D108BD9-81ED-4DB2-BD59-A6C34878D82A}">
                    <a16:rowId xmlns:a16="http://schemas.microsoft.com/office/drawing/2014/main" val="2928261152"/>
                  </a:ext>
                </a:extLst>
              </a:tr>
              <a:tr h="145638">
                <a:tc>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After thermal load</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148.73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nd</a:t>
                      </a:r>
                      <a:r>
                        <a:rPr lang="en-US" altLang="ja-JP" sz="1200" u="none" strike="noStrike" baseline="30000" dirty="0">
                          <a:effectLst/>
                          <a:latin typeface="Calibri" panose="020F0502020204030204" pitchFamily="34" charset="0"/>
                          <a:ea typeface="Calibri" panose="020F0502020204030204" pitchFamily="34" charset="0"/>
                          <a:cs typeface="Calibri" panose="020F0502020204030204" pitchFamily="34" charset="0"/>
                        </a:rPr>
                        <a:t>1</a:t>
                      </a:r>
                      <a:endParaRPr lang="en-US" altLang="ja-JP" sz="1200" b="0" i="0" u="none" strike="noStrike"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126.26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75.24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126.26 </a:t>
                      </a:r>
                    </a:p>
                  </a:txBody>
                  <a:tcPr marL="9525" marR="9525" marT="9525" marB="0" anchor="ctr"/>
                </a:tc>
                <a:extLst>
                  <a:ext uri="{0D108BD9-81ED-4DB2-BD59-A6C34878D82A}">
                    <a16:rowId xmlns:a16="http://schemas.microsoft.com/office/drawing/2014/main" val="3942199900"/>
                  </a:ext>
                </a:extLst>
              </a:tr>
              <a:tr h="74598">
                <a:tc gridSpan="2">
                  <a:txBody>
                    <a:bodyPr/>
                    <a:lstStyle/>
                    <a:p>
                      <a:pPr algn="l"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hMerge="1">
                  <a:txBody>
                    <a:bodyPr/>
                    <a:lstStyle/>
                    <a:p>
                      <a:endParaRPr kumimoji="1" lang="ja-JP" altLang="en-US"/>
                    </a:p>
                  </a:txBody>
                  <a:tcPr/>
                </a:tc>
                <a:tc>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extLst>
                  <a:ext uri="{0D108BD9-81ED-4DB2-BD59-A6C34878D82A}">
                    <a16:rowId xmlns:a16="http://schemas.microsoft.com/office/drawing/2014/main" val="3460171960"/>
                  </a:ext>
                </a:extLst>
              </a:tr>
              <a:tr h="74598">
                <a:tc gridSpan="2">
                  <a:txBody>
                    <a:bodyPr/>
                    <a:lstStyle/>
                    <a:p>
                      <a:pPr algn="l"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Plasma histamine (ng/mL)</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hMerge="1">
                  <a:txBody>
                    <a:bodyPr/>
                    <a:lstStyle/>
                    <a:p>
                      <a:endParaRPr kumimoji="1" lang="ja-JP" altLang="en-US"/>
                    </a:p>
                  </a:txBody>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HU01</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HU02</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HU03</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HU04</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a:txBody>
                    <a:bodyPr/>
                    <a:lstStyle/>
                    <a:p>
                      <a:pPr algn="ctr" fontAlgn="ctr"/>
                      <a:r>
                        <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Median</a:t>
                      </a:r>
                    </a:p>
                  </a:txBody>
                  <a:tcPr marL="9159" marR="9159" marT="9159" marB="0" anchor="ctr">
                    <a:solidFill>
                      <a:schemeClr val="bg2">
                        <a:lumMod val="90000"/>
                      </a:schemeClr>
                    </a:solidFill>
                  </a:tcPr>
                </a:tc>
                <a:extLst>
                  <a:ext uri="{0D108BD9-81ED-4DB2-BD59-A6C34878D82A}">
                    <a16:rowId xmlns:a16="http://schemas.microsoft.com/office/drawing/2014/main" val="521908267"/>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Before icatibant</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Baseline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0.53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0.73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0.79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0.74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0.74 </a:t>
                      </a:r>
                    </a:p>
                  </a:txBody>
                  <a:tcPr marL="9525" marR="9525" marT="9525" marB="0" anchor="ctr">
                    <a:solidFill>
                      <a:schemeClr val="bg1">
                        <a:lumMod val="95000"/>
                      </a:schemeClr>
                    </a:solidFill>
                  </a:tcPr>
                </a:tc>
                <a:extLst>
                  <a:ext uri="{0D108BD9-81ED-4DB2-BD59-A6C34878D82A}">
                    <a16:rowId xmlns:a16="http://schemas.microsoft.com/office/drawing/2014/main" val="2814363979"/>
                  </a:ext>
                </a:extLst>
              </a:tr>
              <a:tr h="74598">
                <a:tc>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l" fontAlgn="ctr"/>
                      <a:r>
                        <a:rPr lang="en-US" altLang="ja-JP" sz="1200" u="none" strike="noStrike">
                          <a:effectLst/>
                          <a:latin typeface="Calibri" panose="020F0502020204030204" pitchFamily="34" charset="0"/>
                          <a:ea typeface="Calibri" panose="020F0502020204030204" pitchFamily="34" charset="0"/>
                          <a:cs typeface="Calibri" panose="020F0502020204030204" pitchFamily="34" charset="0"/>
                        </a:rPr>
                        <a:t>After thermal load</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r" fontAlgn="ctr"/>
                      <a:r>
                        <a:rPr lang="en-US" altLang="ja-JP" sz="1200" u="none" strike="noStrike">
                          <a:effectLst/>
                          <a:latin typeface="Calibri" panose="020F0502020204030204" pitchFamily="34" charset="0"/>
                          <a:ea typeface="Calibri" panose="020F0502020204030204" pitchFamily="34" charset="0"/>
                          <a:cs typeface="Calibri" panose="020F0502020204030204" pitchFamily="34" charset="0"/>
                        </a:rPr>
                        <a:t>0.38 </a:t>
                      </a:r>
                      <a:endParaRPr lang="en-US" altLang="ja-JP"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0.62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sz="1200" u="none" strike="noStrike" dirty="0">
                          <a:effectLst/>
                          <a:latin typeface="Calibri" panose="020F0502020204030204" pitchFamily="34" charset="0"/>
                          <a:ea typeface="Calibri" panose="020F0502020204030204" pitchFamily="34" charset="0"/>
                          <a:cs typeface="Calibri" panose="020F0502020204030204" pitchFamily="34" charset="0"/>
                        </a:rPr>
                        <a:t>nd</a:t>
                      </a:r>
                      <a:r>
                        <a:rPr lang="en-US" altLang="ja-JP" sz="1200" u="none" strike="noStrike" baseline="30000" dirty="0">
                          <a:effectLst/>
                          <a:latin typeface="Calibri" panose="020F0502020204030204" pitchFamily="34" charset="0"/>
                          <a:ea typeface="Calibri" panose="020F0502020204030204" pitchFamily="34" charset="0"/>
                          <a:cs typeface="Calibri" panose="020F0502020204030204" pitchFamily="34" charset="0"/>
                        </a:rPr>
                        <a:t>2</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0.66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0.62 </a:t>
                      </a:r>
                    </a:p>
                  </a:txBody>
                  <a:tcPr marL="9525" marR="9525" marT="9525" marB="0" anchor="ctr"/>
                </a:tc>
                <a:extLst>
                  <a:ext uri="{0D108BD9-81ED-4DB2-BD59-A6C34878D82A}">
                    <a16:rowId xmlns:a16="http://schemas.microsoft.com/office/drawing/2014/main" val="3842577107"/>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icatibant</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Baseline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0.33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0.49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0.85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3.11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0.67 </a:t>
                      </a:r>
                    </a:p>
                  </a:txBody>
                  <a:tcPr marL="9525" marR="9525" marT="9525" marB="0" anchor="ctr">
                    <a:solidFill>
                      <a:schemeClr val="bg1">
                        <a:lumMod val="95000"/>
                      </a:schemeClr>
                    </a:solidFill>
                  </a:tcPr>
                </a:tc>
                <a:extLst>
                  <a:ext uri="{0D108BD9-81ED-4DB2-BD59-A6C34878D82A}">
                    <a16:rowId xmlns:a16="http://schemas.microsoft.com/office/drawing/2014/main" val="1850735156"/>
                  </a:ext>
                </a:extLst>
              </a:tr>
              <a:tr h="74598">
                <a:tc>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l" fontAlgn="ctr"/>
                      <a:r>
                        <a:rPr lang="en-US" altLang="ja-JP" sz="1200" u="none" strike="noStrike">
                          <a:effectLst/>
                          <a:latin typeface="Calibri" panose="020F0502020204030204" pitchFamily="34" charset="0"/>
                          <a:ea typeface="Calibri" panose="020F0502020204030204" pitchFamily="34" charset="0"/>
                          <a:cs typeface="Calibri" panose="020F0502020204030204" pitchFamily="34" charset="0"/>
                        </a:rPr>
                        <a:t>After thermal load</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r" fontAlgn="ctr"/>
                      <a:r>
                        <a:rPr lang="en-US" altLang="ja-JP" sz="1200" u="none" strike="noStrike">
                          <a:effectLst/>
                          <a:latin typeface="Calibri" panose="020F0502020204030204" pitchFamily="34" charset="0"/>
                          <a:ea typeface="Calibri" panose="020F0502020204030204" pitchFamily="34" charset="0"/>
                          <a:cs typeface="Calibri" panose="020F0502020204030204" pitchFamily="34" charset="0"/>
                        </a:rPr>
                        <a:t>0.27 </a:t>
                      </a:r>
                      <a:endParaRPr lang="en-US" altLang="ja-JP"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1.17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0.92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2.05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1.05 </a:t>
                      </a:r>
                    </a:p>
                  </a:txBody>
                  <a:tcPr marL="9525" marR="9525" marT="9525" marB="0" anchor="ctr"/>
                </a:tc>
                <a:extLst>
                  <a:ext uri="{0D108BD9-81ED-4DB2-BD59-A6C34878D82A}">
                    <a16:rowId xmlns:a16="http://schemas.microsoft.com/office/drawing/2014/main" val="3330374353"/>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Before saline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Baseline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0.70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0.53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0.77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0.73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0.72 </a:t>
                      </a:r>
                    </a:p>
                  </a:txBody>
                  <a:tcPr marL="9525" marR="9525" marT="9525" marB="0" anchor="ctr">
                    <a:pattFill prst="pct20">
                      <a:fgClr>
                        <a:schemeClr val="bg2">
                          <a:lumMod val="75000"/>
                        </a:schemeClr>
                      </a:fgClr>
                      <a:bgClr>
                        <a:schemeClr val="bg1"/>
                      </a:bgClr>
                    </a:pattFill>
                  </a:tcPr>
                </a:tc>
                <a:extLst>
                  <a:ext uri="{0D108BD9-81ED-4DB2-BD59-A6C34878D82A}">
                    <a16:rowId xmlns:a16="http://schemas.microsoft.com/office/drawing/2014/main" val="2155121231"/>
                  </a:ext>
                </a:extLst>
              </a:tr>
              <a:tr h="74598">
                <a:tc>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l" fontAlgn="ctr"/>
                      <a:r>
                        <a:rPr lang="en-US" altLang="ja-JP" sz="1200" u="none" strike="noStrike">
                          <a:effectLst/>
                          <a:latin typeface="Calibri" panose="020F0502020204030204" pitchFamily="34" charset="0"/>
                          <a:ea typeface="Calibri" panose="020F0502020204030204" pitchFamily="34" charset="0"/>
                          <a:cs typeface="Calibri" panose="020F0502020204030204" pitchFamily="34" charset="0"/>
                        </a:rPr>
                        <a:t>After thermal load</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r" fontAlgn="ctr"/>
                      <a:r>
                        <a:rPr lang="en-US" altLang="ja-JP" sz="1200" u="none" strike="noStrike">
                          <a:effectLst/>
                          <a:latin typeface="Calibri" panose="020F0502020204030204" pitchFamily="34" charset="0"/>
                          <a:ea typeface="Calibri" panose="020F0502020204030204" pitchFamily="34" charset="0"/>
                          <a:cs typeface="Calibri" panose="020F0502020204030204" pitchFamily="34" charset="0"/>
                        </a:rPr>
                        <a:t>0.97 </a:t>
                      </a:r>
                      <a:endParaRPr lang="en-US" altLang="ja-JP"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0.46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1.15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0.87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0.92 </a:t>
                      </a:r>
                    </a:p>
                  </a:txBody>
                  <a:tcPr marL="9525" marR="9525" marT="9525" marB="0" anchor="ctr"/>
                </a:tc>
                <a:extLst>
                  <a:ext uri="{0D108BD9-81ED-4DB2-BD59-A6C34878D82A}">
                    <a16:rowId xmlns:a16="http://schemas.microsoft.com/office/drawing/2014/main" val="1055715615"/>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saline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Baseline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0.22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marL="0" marR="0" lvl="0" indent="0" algn="r" defTabSz="6858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nd</a:t>
                      </a:r>
                      <a:r>
                        <a:rPr kumimoji="1" lang="en-US" altLang="ja-JP" sz="120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1</a:t>
                      </a:r>
                      <a:endParaRPr kumimoji="1" lang="en-US" altLang="ja-JP" sz="1200" b="0" i="0" u="none" strike="noStrike" kern="1200" cap="none" spc="0" normalizeH="0" baseline="3000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0.79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0.64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0.64 </a:t>
                      </a:r>
                    </a:p>
                  </a:txBody>
                  <a:tcPr marL="9525" marR="9525" marT="9525" marB="0" anchor="ctr">
                    <a:pattFill prst="pct20">
                      <a:fgClr>
                        <a:schemeClr val="bg2">
                          <a:lumMod val="75000"/>
                        </a:schemeClr>
                      </a:fgClr>
                      <a:bgClr>
                        <a:schemeClr val="bg1"/>
                      </a:bgClr>
                    </a:pattFill>
                  </a:tcPr>
                </a:tc>
                <a:extLst>
                  <a:ext uri="{0D108BD9-81ED-4DB2-BD59-A6C34878D82A}">
                    <a16:rowId xmlns:a16="http://schemas.microsoft.com/office/drawing/2014/main" val="1463530525"/>
                  </a:ext>
                </a:extLst>
              </a:tr>
              <a:tr h="74598">
                <a:tc>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After thermal load</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2.04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marL="0" marR="0" lvl="0" indent="0" algn="r" defTabSz="6858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nd</a:t>
                      </a:r>
                      <a:r>
                        <a:rPr kumimoji="1" lang="en-US" altLang="ja-JP" sz="120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1</a:t>
                      </a:r>
                      <a:endParaRPr kumimoji="1" lang="en-US" altLang="ja-JP" sz="1200" b="0" i="0" u="none" strike="noStrike" kern="1200" cap="none" spc="0" normalizeH="0" baseline="3000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0.79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0.62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0.79 </a:t>
                      </a:r>
                    </a:p>
                  </a:txBody>
                  <a:tcPr marL="9525" marR="9525" marT="9525" marB="0" anchor="ctr"/>
                </a:tc>
                <a:extLst>
                  <a:ext uri="{0D108BD9-81ED-4DB2-BD59-A6C34878D82A}">
                    <a16:rowId xmlns:a16="http://schemas.microsoft.com/office/drawing/2014/main" val="4093567190"/>
                  </a:ext>
                </a:extLst>
              </a:tr>
              <a:tr h="74598">
                <a:tc gridSpan="2">
                  <a:txBody>
                    <a:bodyPr/>
                    <a:lstStyle/>
                    <a:p>
                      <a:pPr algn="l"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hMerge="1">
                  <a:txBody>
                    <a:bodyPr/>
                    <a:lstStyle/>
                    <a:p>
                      <a:endParaRPr kumimoji="1" lang="ja-JP" altLang="en-US"/>
                    </a:p>
                  </a:txBody>
                  <a:tcPr/>
                </a:tc>
                <a:tc>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ctr" fontAlgn="ct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extLst>
                  <a:ext uri="{0D108BD9-81ED-4DB2-BD59-A6C34878D82A}">
                    <a16:rowId xmlns:a16="http://schemas.microsoft.com/office/drawing/2014/main" val="1484602933"/>
                  </a:ext>
                </a:extLst>
              </a:tr>
              <a:tr h="74598">
                <a:tc gridSpan="2">
                  <a:txBody>
                    <a:bodyPr/>
                    <a:lstStyle/>
                    <a:p>
                      <a:pPr algn="l"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Serum ACE (U/L)</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hMerge="1">
                  <a:txBody>
                    <a:bodyPr/>
                    <a:lstStyle/>
                    <a:p>
                      <a:endParaRPr kumimoji="1" lang="ja-JP" altLang="en-US"/>
                    </a:p>
                  </a:txBody>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HU01</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HU02</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HU03</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a:txBody>
                    <a:bodyPr/>
                    <a:lstStyle/>
                    <a:p>
                      <a:pPr algn="ctr" fontAlgn="ctr"/>
                      <a:r>
                        <a:rPr lang="en-US" sz="1200" b="1" u="none" strike="noStrike" dirty="0">
                          <a:effectLst/>
                          <a:latin typeface="Calibri" panose="020F0502020204030204" pitchFamily="34" charset="0"/>
                          <a:ea typeface="Calibri" panose="020F0502020204030204" pitchFamily="34" charset="0"/>
                          <a:cs typeface="Calibri" panose="020F0502020204030204" pitchFamily="34" charset="0"/>
                        </a:rPr>
                        <a:t>HU04</a:t>
                      </a:r>
                      <a:endPar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2">
                        <a:lumMod val="90000"/>
                      </a:schemeClr>
                    </a:solidFill>
                  </a:tcPr>
                </a:tc>
                <a:tc>
                  <a:txBody>
                    <a:bodyPr/>
                    <a:lstStyle/>
                    <a:p>
                      <a:pPr algn="ctr" fontAlgn="ctr"/>
                      <a:r>
                        <a:rPr lang="en-US" sz="12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Median</a:t>
                      </a:r>
                    </a:p>
                  </a:txBody>
                  <a:tcPr marL="9159" marR="9159" marT="9159" marB="0" anchor="ctr">
                    <a:solidFill>
                      <a:schemeClr val="bg2">
                        <a:lumMod val="90000"/>
                      </a:schemeClr>
                    </a:solidFill>
                  </a:tcPr>
                </a:tc>
                <a:extLst>
                  <a:ext uri="{0D108BD9-81ED-4DB2-BD59-A6C34878D82A}">
                    <a16:rowId xmlns:a16="http://schemas.microsoft.com/office/drawing/2014/main" val="431344783"/>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Before icatibant</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Baseline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16.4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9.6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10.5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10.9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10.70 </a:t>
                      </a:r>
                    </a:p>
                  </a:txBody>
                  <a:tcPr marL="9525" marR="9525" marT="9525" marB="0" anchor="ctr">
                    <a:solidFill>
                      <a:schemeClr val="bg1">
                        <a:lumMod val="95000"/>
                      </a:schemeClr>
                    </a:solidFill>
                  </a:tcPr>
                </a:tc>
                <a:extLst>
                  <a:ext uri="{0D108BD9-81ED-4DB2-BD59-A6C34878D82A}">
                    <a16:rowId xmlns:a16="http://schemas.microsoft.com/office/drawing/2014/main" val="3473208709"/>
                  </a:ext>
                </a:extLst>
              </a:tr>
              <a:tr h="74598">
                <a:tc>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l" fontAlgn="ctr"/>
                      <a:r>
                        <a:rPr lang="en-US" altLang="ja-JP" sz="1200" u="none" strike="noStrike">
                          <a:effectLst/>
                          <a:latin typeface="Calibri" panose="020F0502020204030204" pitchFamily="34" charset="0"/>
                          <a:ea typeface="Calibri" panose="020F0502020204030204" pitchFamily="34" charset="0"/>
                          <a:cs typeface="Calibri" panose="020F0502020204030204" pitchFamily="34" charset="0"/>
                        </a:rPr>
                        <a:t>After thermal load</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r" fontAlgn="ctr"/>
                      <a:r>
                        <a:rPr lang="en-US" altLang="ja-JP" sz="1200" u="none" strike="noStrike">
                          <a:effectLst/>
                          <a:latin typeface="Calibri" panose="020F0502020204030204" pitchFamily="34" charset="0"/>
                          <a:ea typeface="Calibri" panose="020F0502020204030204" pitchFamily="34" charset="0"/>
                          <a:cs typeface="Calibri" panose="020F0502020204030204" pitchFamily="34" charset="0"/>
                        </a:rPr>
                        <a:t>16.0 </a:t>
                      </a:r>
                      <a:endParaRPr lang="en-US" altLang="ja-JP"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9.6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10.0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10.8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10.40 </a:t>
                      </a:r>
                    </a:p>
                  </a:txBody>
                  <a:tcPr marL="9525" marR="9525" marT="9525" marB="0" anchor="ctr"/>
                </a:tc>
                <a:extLst>
                  <a:ext uri="{0D108BD9-81ED-4DB2-BD59-A6C34878D82A}">
                    <a16:rowId xmlns:a16="http://schemas.microsoft.com/office/drawing/2014/main" val="3526064753"/>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icatibant</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Baseline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15.1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9.6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9.1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9.9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solidFill>
                      <a:schemeClr val="bg1">
                        <a:lumMod val="95000"/>
                      </a:schemeClr>
                    </a:solidFill>
                  </a:tcP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9.75 </a:t>
                      </a:r>
                    </a:p>
                  </a:txBody>
                  <a:tcPr marL="9525" marR="9525" marT="9525" marB="0" anchor="ctr">
                    <a:solidFill>
                      <a:schemeClr val="bg1">
                        <a:lumMod val="95000"/>
                      </a:schemeClr>
                    </a:solidFill>
                  </a:tcPr>
                </a:tc>
                <a:extLst>
                  <a:ext uri="{0D108BD9-81ED-4DB2-BD59-A6C34878D82A}">
                    <a16:rowId xmlns:a16="http://schemas.microsoft.com/office/drawing/2014/main" val="1381708092"/>
                  </a:ext>
                </a:extLst>
              </a:tr>
              <a:tr h="74598">
                <a:tc>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l" fontAlgn="ctr"/>
                      <a:r>
                        <a:rPr lang="en-US" altLang="ja-JP" sz="1200" u="none" strike="noStrike">
                          <a:effectLst/>
                          <a:latin typeface="Calibri" panose="020F0502020204030204" pitchFamily="34" charset="0"/>
                          <a:ea typeface="Calibri" panose="020F0502020204030204" pitchFamily="34" charset="0"/>
                          <a:cs typeface="Calibri" panose="020F0502020204030204" pitchFamily="34" charset="0"/>
                        </a:rPr>
                        <a:t>After thermal load</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r" fontAlgn="ctr"/>
                      <a:r>
                        <a:rPr lang="en-US" altLang="ja-JP" sz="1200" u="none" strike="noStrike">
                          <a:effectLst/>
                          <a:latin typeface="Calibri" panose="020F0502020204030204" pitchFamily="34" charset="0"/>
                          <a:ea typeface="Calibri" panose="020F0502020204030204" pitchFamily="34" charset="0"/>
                          <a:cs typeface="Calibri" panose="020F0502020204030204" pitchFamily="34" charset="0"/>
                        </a:rPr>
                        <a:t>16.0 </a:t>
                      </a:r>
                      <a:endParaRPr lang="en-US" altLang="ja-JP"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9.3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10.6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10.3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10.45 </a:t>
                      </a:r>
                    </a:p>
                  </a:txBody>
                  <a:tcPr marL="9525" marR="9525" marT="9525" marB="0" anchor="ctr"/>
                </a:tc>
                <a:extLst>
                  <a:ext uri="{0D108BD9-81ED-4DB2-BD59-A6C34878D82A}">
                    <a16:rowId xmlns:a16="http://schemas.microsoft.com/office/drawing/2014/main" val="1433672411"/>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Before saline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Baseline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15.8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10.0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11.4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10.8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11.10 </a:t>
                      </a:r>
                    </a:p>
                  </a:txBody>
                  <a:tcPr marL="9525" marR="9525" marT="9525" marB="0" anchor="ctr">
                    <a:pattFill prst="pct20">
                      <a:fgClr>
                        <a:schemeClr val="bg2">
                          <a:lumMod val="75000"/>
                        </a:schemeClr>
                      </a:fgClr>
                      <a:bgClr>
                        <a:schemeClr val="bg1"/>
                      </a:bgClr>
                    </a:pattFill>
                  </a:tcPr>
                </a:tc>
                <a:extLst>
                  <a:ext uri="{0D108BD9-81ED-4DB2-BD59-A6C34878D82A}">
                    <a16:rowId xmlns:a16="http://schemas.microsoft.com/office/drawing/2014/main" val="1228205356"/>
                  </a:ext>
                </a:extLst>
              </a:tr>
              <a:tr h="74598">
                <a:tc>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l" fontAlgn="ctr"/>
                      <a:r>
                        <a:rPr lang="en-US" altLang="ja-JP" sz="1200" u="none" strike="noStrike">
                          <a:effectLst/>
                          <a:latin typeface="Calibri" panose="020F0502020204030204" pitchFamily="34" charset="0"/>
                          <a:ea typeface="Calibri" panose="020F0502020204030204" pitchFamily="34" charset="0"/>
                          <a:cs typeface="Calibri" panose="020F0502020204030204" pitchFamily="34" charset="0"/>
                        </a:rPr>
                        <a:t>After thermal load</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15.1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9.5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11.7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10.6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11.15 </a:t>
                      </a:r>
                    </a:p>
                  </a:txBody>
                  <a:tcPr marL="9525" marR="9525" marT="9525" marB="0" anchor="ctr"/>
                </a:tc>
                <a:extLst>
                  <a:ext uri="{0D108BD9-81ED-4DB2-BD59-A6C34878D82A}">
                    <a16:rowId xmlns:a16="http://schemas.microsoft.com/office/drawing/2014/main" val="2116098713"/>
                  </a:ext>
                </a:extLst>
              </a:tr>
              <a:tr h="74598">
                <a:tc>
                  <a:txBody>
                    <a:bodyPr/>
                    <a:lstStyle/>
                    <a:p>
                      <a:pPr algn="l" fontAlgn="ctr"/>
                      <a:r>
                        <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saline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Baseline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14.2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marL="0" marR="0" lvl="0" indent="0" algn="r" defTabSz="6858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nd</a:t>
                      </a:r>
                      <a:r>
                        <a:rPr kumimoji="1" lang="en-US" altLang="ja-JP" sz="120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1</a:t>
                      </a:r>
                      <a:endParaRPr kumimoji="1" lang="en-US" altLang="ja-JP" sz="1200" b="0" i="0" u="none" strike="noStrike" kern="1200" cap="none" spc="0" normalizeH="0" baseline="3000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10.8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10.4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pattFill prst="pct20">
                      <a:fgClr>
                        <a:schemeClr val="bg2">
                          <a:lumMod val="75000"/>
                        </a:schemeClr>
                      </a:fgClr>
                      <a:bgClr>
                        <a:schemeClr val="bg1"/>
                      </a:bgClr>
                    </a:pattFill>
                  </a:tcP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10.80 </a:t>
                      </a:r>
                    </a:p>
                  </a:txBody>
                  <a:tcPr marL="9525" marR="9525" marT="9525" marB="0" anchor="ctr">
                    <a:pattFill prst="pct20">
                      <a:fgClr>
                        <a:schemeClr val="bg2">
                          <a:lumMod val="75000"/>
                        </a:schemeClr>
                      </a:fgClr>
                      <a:bgClr>
                        <a:schemeClr val="bg1"/>
                      </a:bgClr>
                    </a:pattFill>
                  </a:tcPr>
                </a:tc>
                <a:extLst>
                  <a:ext uri="{0D108BD9-81ED-4DB2-BD59-A6C34878D82A}">
                    <a16:rowId xmlns:a16="http://schemas.microsoft.com/office/drawing/2014/main" val="3063733220"/>
                  </a:ext>
                </a:extLst>
              </a:tr>
              <a:tr h="74598">
                <a:tc>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lnB w="19050" cap="flat" cmpd="sng" algn="ctr">
                      <a:solidFill>
                        <a:schemeClr val="tx1"/>
                      </a:solidFill>
                      <a:prstDash val="solid"/>
                      <a:round/>
                      <a:headEnd type="none" w="med" len="med"/>
                      <a:tailEnd type="none" w="med" len="med"/>
                    </a:lnB>
                  </a:tcPr>
                </a:tc>
                <a:tc>
                  <a:txBody>
                    <a:bodyPr/>
                    <a:lstStyle/>
                    <a:p>
                      <a:pPr algn="l"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After thermal load</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lnB w="1905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15.5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B w="19050" cap="flat" cmpd="sng" algn="ctr">
                      <a:solidFill>
                        <a:schemeClr val="tx1"/>
                      </a:solidFill>
                      <a:prstDash val="solid"/>
                      <a:round/>
                      <a:headEnd type="none" w="med" len="med"/>
                      <a:tailEnd type="none" w="med" len="med"/>
                    </a:lnB>
                  </a:tcPr>
                </a:tc>
                <a:tc>
                  <a:txBody>
                    <a:bodyPr/>
                    <a:lstStyle/>
                    <a:p>
                      <a:pPr marL="0" marR="0" lvl="0" indent="0" algn="r" defTabSz="6858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nd</a:t>
                      </a:r>
                      <a:r>
                        <a:rPr kumimoji="1" lang="en-US" altLang="ja-JP" sz="120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1</a:t>
                      </a:r>
                      <a:endParaRPr kumimoji="1" lang="en-US" altLang="ja-JP" sz="1200" b="0" i="0" u="none" strike="noStrike" kern="1200" cap="none" spc="0" normalizeH="0" baseline="3000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B w="1905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11.3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B w="19050" cap="flat" cmpd="sng" algn="ctr">
                      <a:solidFill>
                        <a:schemeClr val="tx1"/>
                      </a:solidFill>
                      <a:prstDash val="solid"/>
                      <a:round/>
                      <a:headEnd type="none" w="med" len="med"/>
                      <a:tailEnd type="none" w="med" len="med"/>
                    </a:lnB>
                  </a:tcPr>
                </a:tc>
                <a:tc>
                  <a:txBody>
                    <a:bodyPr/>
                    <a:lstStyle/>
                    <a:p>
                      <a:pPr algn="r" fontAlgn="ctr"/>
                      <a:r>
                        <a:rPr lang="en-US" altLang="ja-JP" sz="1200" u="none" strike="noStrike" dirty="0">
                          <a:effectLst/>
                          <a:latin typeface="Calibri" panose="020F0502020204030204" pitchFamily="34" charset="0"/>
                          <a:ea typeface="Calibri" panose="020F0502020204030204" pitchFamily="34" charset="0"/>
                          <a:cs typeface="Calibri" panose="020F0502020204030204" pitchFamily="34" charset="0"/>
                        </a:rPr>
                        <a:t>10.1 </a:t>
                      </a: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B w="19050" cap="flat" cmpd="sng" algn="ctr">
                      <a:solidFill>
                        <a:schemeClr val="tx1"/>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Calibri" panose="020F0502020204030204" pitchFamily="34" charset="0"/>
                          <a:ea typeface="游ゴシック" panose="020B0400000000000000" pitchFamily="50" charset="-128"/>
                        </a:rPr>
                        <a:t>11.30 </a:t>
                      </a:r>
                    </a:p>
                  </a:txBody>
                  <a:tcPr marL="9525" marR="9525" marT="9525" marB="0" anchor="ctr">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4194611"/>
                  </a:ext>
                </a:extLst>
              </a:tr>
              <a:tr h="74598">
                <a:tc gridSpan="7">
                  <a:txBody>
                    <a:bodyPr/>
                    <a:lstStyle/>
                    <a:p>
                      <a:pPr algn="l" fontAlgn="ctr"/>
                      <a:r>
                        <a:rPr lang="en-US" altLang="ja-JP" sz="1200" b="0" i="0" u="none" strike="noStrike" dirty="0">
                          <a:solidFill>
                            <a:srgbClr val="000000"/>
                          </a:solidFill>
                          <a:effectLst/>
                          <a:latin typeface="Calibri" panose="020F0502020204030204" pitchFamily="34" charset="0"/>
                          <a:ea typeface="+mn-ea"/>
                          <a:cs typeface="Calibri" panose="020F0502020204030204" pitchFamily="34" charset="0"/>
                        </a:rPr>
                        <a:t>ACE, serum angiotensin-converting enzyme; </a:t>
                      </a:r>
                      <a:r>
                        <a:rPr lang="en-US" altLang="ja-JP"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nd</a:t>
                      </a:r>
                      <a:r>
                        <a:rPr lang="en-US" altLang="ja-JP" sz="1200" b="0" i="0" u="none" strike="noStrike" baseline="30000"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1</a:t>
                      </a:r>
                      <a:r>
                        <a:rPr lang="en-US" altLang="ja-JP"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not done due</a:t>
                      </a:r>
                      <a:r>
                        <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a:t>
                      </a:r>
                      <a:r>
                        <a:rPr lang="en-US" altLang="ja-JP"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to</a:t>
                      </a:r>
                      <a:r>
                        <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a:t>
                      </a:r>
                      <a:r>
                        <a:rPr lang="en-US" altLang="ja-JP"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termination</a:t>
                      </a:r>
                      <a:r>
                        <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a:t>
                      </a:r>
                      <a:r>
                        <a:rPr lang="en-US" altLang="ja-JP"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of</a:t>
                      </a:r>
                      <a:r>
                        <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a:t>
                      </a:r>
                      <a:r>
                        <a:rPr lang="en-US" altLang="ja-JP"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the</a:t>
                      </a:r>
                      <a:r>
                        <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a:t>
                      </a:r>
                      <a:r>
                        <a:rPr lang="en-US" altLang="ja-JP"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study</a:t>
                      </a:r>
                      <a:r>
                        <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a:t>
                      </a:r>
                      <a:r>
                        <a:rPr lang="en-US" altLang="ja-JP"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procedure; nd</a:t>
                      </a:r>
                      <a:r>
                        <a:rPr lang="en-US" altLang="ja-JP" sz="1200" b="0" i="0" u="none" strike="noStrike" baseline="30000"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2</a:t>
                      </a:r>
                      <a:r>
                        <a:rPr lang="en-US" altLang="ja-JP"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rPr>
                        <a:t>, not done due to the coagulated blood sample.</a:t>
                      </a: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lnL>
                      <a:noFill/>
                    </a:lnL>
                    <a:lnR>
                      <a:noFill/>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algn="r" fontAlgn="ct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fontAlgn="ct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fontAlgn="ct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fontAlgn="ctr"/>
                      <a:endParaRPr lang="en-US" altLang="ja-JP"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9159" marR="9159" marT="9159" marB="0" anchor="ctr">
                    <a:lnL>
                      <a:noFill/>
                    </a:lnL>
                    <a:lnR>
                      <a:noFill/>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200" b="0" i="0" u="none" strike="noStrike" dirty="0">
                        <a:solidFill>
                          <a:srgbClr val="000000"/>
                        </a:solidFill>
                        <a:effectLst/>
                        <a:latin typeface="Calibri" panose="020F0502020204030204" pitchFamily="34" charset="0"/>
                        <a:ea typeface="游ゴシック" panose="020B0400000000000000" pitchFamily="50" charset="-128"/>
                        <a:cs typeface="Calibri" panose="020F0502020204030204" pitchFamily="34" charset="0"/>
                      </a:endParaRPr>
                    </a:p>
                  </a:txBody>
                  <a:tcPr marL="9159" marR="9159" marT="9159" marB="0" anchor="ctr">
                    <a:lnL>
                      <a:noFill/>
                    </a:lnL>
                    <a:lnR>
                      <a:noFill/>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38260311"/>
                  </a:ext>
                </a:extLst>
              </a:tr>
            </a:tbl>
          </a:graphicData>
        </a:graphic>
      </p:graphicFrame>
      <p:sp>
        <p:nvSpPr>
          <p:cNvPr id="5" name="テキスト ボックス 4">
            <a:extLst>
              <a:ext uri="{FF2B5EF4-FFF2-40B4-BE49-F238E27FC236}">
                <a16:creationId xmlns:a16="http://schemas.microsoft.com/office/drawing/2014/main" id="{145B8E15-9675-D3E0-6BF2-C240A4DCF33B}"/>
              </a:ext>
            </a:extLst>
          </p:cNvPr>
          <p:cNvSpPr txBox="1"/>
          <p:nvPr/>
        </p:nvSpPr>
        <p:spPr>
          <a:xfrm>
            <a:off x="66751" y="104504"/>
            <a:ext cx="955326" cy="369332"/>
          </a:xfrm>
          <a:prstGeom prst="rect">
            <a:avLst/>
          </a:prstGeom>
          <a:noFill/>
        </p:spPr>
        <p:txBody>
          <a:bodyPr wrap="none" rtlCol="0">
            <a:spAutoFit/>
          </a:bodyPr>
          <a:lstStyle/>
          <a:p>
            <a:r>
              <a:rPr kumimoji="1" lang="en-US" altLang="ja-JP" dirty="0">
                <a:latin typeface="Calibri" panose="020F0502020204030204" pitchFamily="34" charset="0"/>
                <a:ea typeface="Calibri" panose="020F0502020204030204" pitchFamily="34" charset="0"/>
                <a:cs typeface="Calibri" panose="020F0502020204030204" pitchFamily="34" charset="0"/>
              </a:rPr>
              <a:t>Table S3</a:t>
            </a:r>
            <a:endParaRPr kumimoji="1" lang="ja-JP"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81575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637</TotalTime>
  <Words>1060</Words>
  <Application>Microsoft Office PowerPoint</Application>
  <PresentationFormat>A4 210 x 297 mm</PresentationFormat>
  <Paragraphs>274</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游明朝</vt:lpstr>
      <vt:lpstr>Aptos</vt:lpstr>
      <vt:lpstr>Aptos Display</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俊輔 高萩</dc:creator>
  <cp:lastModifiedBy>俊輔 高萩</cp:lastModifiedBy>
  <cp:revision>18</cp:revision>
  <dcterms:created xsi:type="dcterms:W3CDTF">2024-08-12T08:41:03Z</dcterms:created>
  <dcterms:modified xsi:type="dcterms:W3CDTF">2025-01-19T06:56:12Z</dcterms:modified>
</cp:coreProperties>
</file>